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5" r:id="rId2"/>
    <p:sldId id="314" r:id="rId3"/>
    <p:sldId id="316" r:id="rId4"/>
    <p:sldId id="315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278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D51DBF"/>
    <a:srgbClr val="E856D7"/>
    <a:srgbClr val="F20000"/>
    <a:srgbClr val="E7F46C"/>
    <a:srgbClr val="71E59D"/>
    <a:srgbClr val="BCEEC6"/>
    <a:srgbClr val="E7ABFF"/>
    <a:srgbClr val="3C1F8D"/>
    <a:srgbClr val="CE24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78" autoAdjust="0"/>
    <p:restoredTop sz="82000" autoAdjust="0"/>
  </p:normalViewPr>
  <p:slideViewPr>
    <p:cSldViewPr snapToGrid="0">
      <p:cViewPr varScale="1">
        <p:scale>
          <a:sx n="118" d="100"/>
          <a:sy n="118" d="100"/>
        </p:scale>
        <p:origin x="12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3270A-41A6-4DBF-9FD0-717C841A657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566D5-19DC-46CB-BD9F-527AE77CA320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41007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06602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71326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33656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44719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85466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09351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0447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43136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43123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8095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723700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061683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715726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66D5-19DC-46CB-BD9F-527AE77CA320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9513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3831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81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25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758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832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927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750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927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846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491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11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351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255299" y="6396335"/>
            <a:ext cx="2936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SchulArena.com</a:t>
            </a:r>
            <a:endParaRPr lang="de-CH" dirty="0">
              <a:solidFill>
                <a:schemeClr val="bg2">
                  <a:lumMod val="9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A3D344F5-82A2-9E4F-891A-02C1C69841DD}"/>
              </a:ext>
            </a:extLst>
          </p:cNvPr>
          <p:cNvSpPr txBox="1">
            <a:spLocks/>
          </p:cNvSpPr>
          <p:nvPr/>
        </p:nvSpPr>
        <p:spPr>
          <a:xfrm>
            <a:off x="-6824" y="587756"/>
            <a:ext cx="7795648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English </a:t>
            </a:r>
            <a:r>
              <a:rPr lang="de-DE" sz="720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Grammar</a:t>
            </a:r>
            <a:endParaRPr lang="de-DE" sz="7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C07304A0-D334-6041-8F3B-98CDA65CB50D}"/>
              </a:ext>
            </a:extLst>
          </p:cNvPr>
          <p:cNvSpPr txBox="1">
            <a:spLocks/>
          </p:cNvSpPr>
          <p:nvPr/>
        </p:nvSpPr>
        <p:spPr>
          <a:xfrm>
            <a:off x="-6825" y="1981638"/>
            <a:ext cx="5623854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Past</a:t>
            </a:r>
            <a:r>
              <a:rPr lang="de-DE" sz="720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simple</a:t>
            </a:r>
            <a:endParaRPr lang="de-DE" sz="72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67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4" name="Abgerundetes Rechteck 33"/>
          <p:cNvSpPr/>
          <p:nvPr/>
        </p:nvSpPr>
        <p:spPr>
          <a:xfrm>
            <a:off x="307146" y="11643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1828800" y="116433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was / </a:t>
            </a:r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were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307146" y="16622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beat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1828800" y="166223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beat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07146" y="216369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become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1828800" y="216369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became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Abgerundetes Rechteck 66"/>
          <p:cNvSpPr/>
          <p:nvPr/>
        </p:nvSpPr>
        <p:spPr>
          <a:xfrm>
            <a:off x="307146" y="266159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begin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Abgerundetes Rechteck 67"/>
          <p:cNvSpPr/>
          <p:nvPr/>
        </p:nvSpPr>
        <p:spPr>
          <a:xfrm>
            <a:off x="1828800" y="266159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began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Abgerundetes Rechteck 68"/>
          <p:cNvSpPr/>
          <p:nvPr/>
        </p:nvSpPr>
        <p:spPr>
          <a:xfrm>
            <a:off x="307146" y="317767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bite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Abgerundetes Rechteck 69"/>
          <p:cNvSpPr/>
          <p:nvPr/>
        </p:nvSpPr>
        <p:spPr>
          <a:xfrm>
            <a:off x="1828800" y="317767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bit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307146" y="367557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blow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1828800" y="367557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blew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307146" y="417703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break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1828800" y="417703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broke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307146" y="467493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bring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1828800" y="467493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brought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307146" y="51728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build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1828800" y="517282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built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Abgerundetes Rechteck 78"/>
          <p:cNvSpPr/>
          <p:nvPr/>
        </p:nvSpPr>
        <p:spPr>
          <a:xfrm>
            <a:off x="307146" y="567429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burn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0" name="Abgerundetes Rechteck 79"/>
          <p:cNvSpPr/>
          <p:nvPr/>
        </p:nvSpPr>
        <p:spPr>
          <a:xfrm>
            <a:off x="1828800" y="567429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burnt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307146" y="61721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buy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1828800" y="617218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bought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4027661" y="116068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catch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5549315" y="116068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caught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4027661" y="165858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choose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5549315" y="165858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chose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4027661" y="216004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come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549315" y="216004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came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4027661" y="265794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cost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5549315" y="265794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cost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4027661" y="31740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cut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5549315" y="317402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cut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4027661" y="367191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do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5549315" y="367191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did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>
          <a:xfrm>
            <a:off x="4027661" y="41733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draw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5549315" y="417338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>
          <a:xfrm>
            <a:off x="4027661" y="467127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dream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5549315" y="467127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dreamt</a:t>
            </a:r>
            <a:r>
              <a:rPr lang="de-CH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/ </a:t>
            </a:r>
            <a:r>
              <a:rPr lang="de-CH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dreamed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9" name="Abgerundetes Rechteck 98"/>
          <p:cNvSpPr/>
          <p:nvPr/>
        </p:nvSpPr>
        <p:spPr>
          <a:xfrm>
            <a:off x="4027661" y="516917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drink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0" name="Abgerundetes Rechteck 99"/>
          <p:cNvSpPr/>
          <p:nvPr/>
        </p:nvSpPr>
        <p:spPr>
          <a:xfrm>
            <a:off x="5549315" y="516917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drank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Abgerundetes Rechteck 100"/>
          <p:cNvSpPr/>
          <p:nvPr/>
        </p:nvSpPr>
        <p:spPr>
          <a:xfrm>
            <a:off x="4027661" y="56706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drive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Abgerundetes Rechteck 101"/>
          <p:cNvSpPr/>
          <p:nvPr/>
        </p:nvSpPr>
        <p:spPr>
          <a:xfrm>
            <a:off x="5549315" y="567063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drove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" name="Abgerundetes Rechteck 102"/>
          <p:cNvSpPr/>
          <p:nvPr/>
        </p:nvSpPr>
        <p:spPr>
          <a:xfrm>
            <a:off x="4027661" y="61685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eat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" name="Abgerundetes Rechteck 103"/>
          <p:cNvSpPr/>
          <p:nvPr/>
        </p:nvSpPr>
        <p:spPr>
          <a:xfrm>
            <a:off x="5549315" y="616853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ate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5" name="Abgerundetes Rechteck 104"/>
          <p:cNvSpPr/>
          <p:nvPr/>
        </p:nvSpPr>
        <p:spPr>
          <a:xfrm>
            <a:off x="8267319" y="116068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fall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9788973" y="116068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fell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7" name="Abgerundetes Rechteck 106"/>
          <p:cNvSpPr/>
          <p:nvPr/>
        </p:nvSpPr>
        <p:spPr>
          <a:xfrm>
            <a:off x="8267319" y="165858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feed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8" name="Abgerundetes Rechteck 107"/>
          <p:cNvSpPr/>
          <p:nvPr/>
        </p:nvSpPr>
        <p:spPr>
          <a:xfrm>
            <a:off x="9788973" y="165858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fed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9" name="Abgerundetes Rechteck 108"/>
          <p:cNvSpPr/>
          <p:nvPr/>
        </p:nvSpPr>
        <p:spPr>
          <a:xfrm>
            <a:off x="8267319" y="216004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feel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9788973" y="216004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felt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1" name="Abgerundetes Rechteck 110"/>
          <p:cNvSpPr/>
          <p:nvPr/>
        </p:nvSpPr>
        <p:spPr>
          <a:xfrm>
            <a:off x="8267319" y="265794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find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2" name="Abgerundetes Rechteck 111"/>
          <p:cNvSpPr/>
          <p:nvPr/>
        </p:nvSpPr>
        <p:spPr>
          <a:xfrm>
            <a:off x="9788973" y="265794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found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8267319" y="31740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fly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4" name="Abgerundetes Rechteck 113"/>
          <p:cNvSpPr/>
          <p:nvPr/>
        </p:nvSpPr>
        <p:spPr>
          <a:xfrm>
            <a:off x="9788973" y="317402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flew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5" name="Abgerundetes Rechteck 114"/>
          <p:cNvSpPr/>
          <p:nvPr/>
        </p:nvSpPr>
        <p:spPr>
          <a:xfrm>
            <a:off x="8267319" y="367191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forbid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6" name="Abgerundetes Rechteck 115"/>
          <p:cNvSpPr/>
          <p:nvPr/>
        </p:nvSpPr>
        <p:spPr>
          <a:xfrm>
            <a:off x="9788973" y="367191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forbade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Abgerundetes Rechteck 116"/>
          <p:cNvSpPr/>
          <p:nvPr/>
        </p:nvSpPr>
        <p:spPr>
          <a:xfrm>
            <a:off x="8267319" y="41733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forget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8" name="Abgerundetes Rechteck 117"/>
          <p:cNvSpPr/>
          <p:nvPr/>
        </p:nvSpPr>
        <p:spPr>
          <a:xfrm>
            <a:off x="9788973" y="417338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forgot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9" name="Abgerundetes Rechteck 118"/>
          <p:cNvSpPr/>
          <p:nvPr/>
        </p:nvSpPr>
        <p:spPr>
          <a:xfrm>
            <a:off x="8267319" y="467127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forgive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Abgerundetes Rechteck 119"/>
          <p:cNvSpPr/>
          <p:nvPr/>
        </p:nvSpPr>
        <p:spPr>
          <a:xfrm>
            <a:off x="9788973" y="467127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forgave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8267319" y="516917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freeze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2" name="Abgerundetes Rechteck 121"/>
          <p:cNvSpPr/>
          <p:nvPr/>
        </p:nvSpPr>
        <p:spPr>
          <a:xfrm>
            <a:off x="9788973" y="516917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froze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3" name="Abgerundetes Rechteck 122"/>
          <p:cNvSpPr/>
          <p:nvPr/>
        </p:nvSpPr>
        <p:spPr>
          <a:xfrm>
            <a:off x="8267319" y="56706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get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4" name="Abgerundetes Rechteck 123"/>
          <p:cNvSpPr/>
          <p:nvPr/>
        </p:nvSpPr>
        <p:spPr>
          <a:xfrm>
            <a:off x="9788973" y="567063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got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Abgerundetes Rechteck 124"/>
          <p:cNvSpPr/>
          <p:nvPr/>
        </p:nvSpPr>
        <p:spPr>
          <a:xfrm>
            <a:off x="8267319" y="61685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give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6" name="Abgerundetes Rechteck 125"/>
          <p:cNvSpPr/>
          <p:nvPr/>
        </p:nvSpPr>
        <p:spPr>
          <a:xfrm>
            <a:off x="9788973" y="616853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gave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130" name="Abgerundetes Rechteck 129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In addition to </a:t>
            </a:r>
            <a:r>
              <a:rPr lang="en-US" sz="2400" b="1" dirty="0" err="1">
                <a:solidFill>
                  <a:srgbClr val="00B050"/>
                </a:solidFill>
                <a:latin typeface="+mj-lt"/>
              </a:rPr>
              <a:t>to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 be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there are many other verbs with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irregular past simple forms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pic>
        <p:nvPicPr>
          <p:cNvPr id="131" name="Grafik 1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128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401523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6" fill="hold">
                      <p:stCondLst>
                        <p:cond delay="indefinite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6" fill="hold">
                      <p:stCondLst>
                        <p:cond delay="indefinite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1" fill="hold">
                      <p:stCondLst>
                        <p:cond delay="indefinite"/>
                      </p:stCondLst>
                      <p:childTnLst>
                        <p:par>
                          <p:cTn id="232" fill="hold">
                            <p:stCondLst>
                              <p:cond delay="0"/>
                            </p:stCondLst>
                            <p:childTnLst>
                              <p:par>
                                <p:cTn id="2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6" fill="hold">
                      <p:stCondLst>
                        <p:cond delay="indefinite"/>
                      </p:stCondLst>
                      <p:childTnLst>
                        <p:par>
                          <p:cTn id="267" fill="hold">
                            <p:stCondLst>
                              <p:cond delay="0"/>
                            </p:stCondLst>
                            <p:childTnLst>
                              <p:par>
                                <p:cTn id="2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1" fill="hold">
                      <p:stCondLst>
                        <p:cond delay="indefinite"/>
                      </p:stCondLst>
                      <p:childTnLst>
                        <p:par>
                          <p:cTn id="272" fill="hold">
                            <p:stCondLst>
                              <p:cond delay="0"/>
                            </p:stCondLst>
                            <p:childTnLst>
                              <p:par>
                                <p:cTn id="2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6" fill="hold">
                      <p:stCondLst>
                        <p:cond delay="indefinite"/>
                      </p:stCondLst>
                      <p:childTnLst>
                        <p:par>
                          <p:cTn id="277" fill="hold">
                            <p:stCondLst>
                              <p:cond delay="0"/>
                            </p:stCondLst>
                            <p:childTnLst>
                              <p:par>
                                <p:cTn id="2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6" fill="hold">
                      <p:stCondLst>
                        <p:cond delay="indefinite"/>
                      </p:stCondLst>
                      <p:childTnLst>
                        <p:par>
                          <p:cTn id="287" fill="hold">
                            <p:stCondLst>
                              <p:cond delay="0"/>
                            </p:stCondLst>
                            <p:childTnLst>
                              <p:par>
                                <p:cTn id="2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6" fill="hold">
                      <p:stCondLst>
                        <p:cond delay="indefinite"/>
                      </p:stCondLst>
                      <p:childTnLst>
                        <p:par>
                          <p:cTn id="297" fill="hold">
                            <p:stCondLst>
                              <p:cond delay="0"/>
                            </p:stCondLst>
                            <p:childTnLst>
                              <p:par>
                                <p:cTn id="2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1" fill="hold">
                      <p:stCondLst>
                        <p:cond delay="indefinite"/>
                      </p:stCondLst>
                      <p:childTnLst>
                        <p:par>
                          <p:cTn id="302" fill="hold">
                            <p:stCondLst>
                              <p:cond delay="0"/>
                            </p:stCondLst>
                            <p:childTnLst>
                              <p:par>
                                <p:cTn id="3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6" fill="hold">
                      <p:stCondLst>
                        <p:cond delay="indefinite"/>
                      </p:stCondLst>
                      <p:childTnLst>
                        <p:par>
                          <p:cTn id="307" fill="hold">
                            <p:stCondLst>
                              <p:cond delay="0"/>
                            </p:stCondLst>
                            <p:childTnLst>
                              <p:par>
                                <p:cTn id="3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6" fill="hold">
                      <p:stCondLst>
                        <p:cond delay="indefinite"/>
                      </p:stCondLst>
                      <p:childTnLst>
                        <p:par>
                          <p:cTn id="317" fill="hold">
                            <p:stCondLst>
                              <p:cond delay="0"/>
                            </p:stCondLst>
                            <p:childTnLst>
                              <p:par>
                                <p:cTn id="3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6" fill="hold">
                      <p:stCondLst>
                        <p:cond delay="indefinite"/>
                      </p:stCondLst>
                      <p:childTnLst>
                        <p:par>
                          <p:cTn id="327" fill="hold">
                            <p:stCondLst>
                              <p:cond delay="0"/>
                            </p:stCondLst>
                            <p:childTnLst>
                              <p:par>
                                <p:cTn id="3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1" fill="hold">
                      <p:stCondLst>
                        <p:cond delay="indefinite"/>
                      </p:stCondLst>
                      <p:childTnLst>
                        <p:par>
                          <p:cTn id="332" fill="hold">
                            <p:stCondLst>
                              <p:cond delay="0"/>
                            </p:stCondLst>
                            <p:childTnLst>
                              <p:par>
                                <p:cTn id="3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 animBg="1"/>
      <p:bldP spid="38" grpId="0" animBg="1"/>
      <p:bldP spid="39" grpId="0" animBg="1"/>
      <p:bldP spid="42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3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4" name="Abgerundetes Rechteck 33"/>
          <p:cNvSpPr/>
          <p:nvPr/>
        </p:nvSpPr>
        <p:spPr>
          <a:xfrm>
            <a:off x="307146" y="11643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go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1828800" y="116433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went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307146" y="16622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grow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1828800" y="166223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grew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07146" y="216369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hang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1828800" y="216369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hung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Abgerundetes Rechteck 66"/>
          <p:cNvSpPr/>
          <p:nvPr/>
        </p:nvSpPr>
        <p:spPr>
          <a:xfrm>
            <a:off x="307146" y="266159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have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Abgerundetes Rechteck 67"/>
          <p:cNvSpPr/>
          <p:nvPr/>
        </p:nvSpPr>
        <p:spPr>
          <a:xfrm>
            <a:off x="1828800" y="266159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Abgerundetes Rechteck 68"/>
          <p:cNvSpPr/>
          <p:nvPr/>
        </p:nvSpPr>
        <p:spPr>
          <a:xfrm>
            <a:off x="307146" y="317767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hear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Abgerundetes Rechteck 69"/>
          <p:cNvSpPr/>
          <p:nvPr/>
        </p:nvSpPr>
        <p:spPr>
          <a:xfrm>
            <a:off x="1828800" y="317767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heard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307146" y="367557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hide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1828800" y="367557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hid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307146" y="417703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hit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1828800" y="417703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hit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307146" y="467493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hold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1828800" y="467493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held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307146" y="51728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keep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1828800" y="517282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kept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Abgerundetes Rechteck 78"/>
          <p:cNvSpPr/>
          <p:nvPr/>
        </p:nvSpPr>
        <p:spPr>
          <a:xfrm>
            <a:off x="307146" y="567429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know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0" name="Abgerundetes Rechteck 79"/>
          <p:cNvSpPr/>
          <p:nvPr/>
        </p:nvSpPr>
        <p:spPr>
          <a:xfrm>
            <a:off x="1828800" y="567429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knew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307146" y="61721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lead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1828800" y="617218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led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4027661" y="116068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learn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5549315" y="116068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learnt</a:t>
            </a:r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/ </a:t>
            </a:r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learned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4027661" y="165858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leave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5549315" y="165858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left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4027661" y="216004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lend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549315" y="216004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lent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4027661" y="265794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lie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5549315" y="265794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lay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4027661" y="31740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lose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5549315" y="317402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lost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4027661" y="367191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make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5549315" y="367191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made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>
          <a:xfrm>
            <a:off x="4027661" y="41733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mean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5549315" y="417338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meant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>
          <a:xfrm>
            <a:off x="4027661" y="467127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meet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5549315" y="467127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9" name="Abgerundetes Rechteck 98"/>
          <p:cNvSpPr/>
          <p:nvPr/>
        </p:nvSpPr>
        <p:spPr>
          <a:xfrm>
            <a:off x="4027661" y="516917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put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0" name="Abgerundetes Rechteck 99"/>
          <p:cNvSpPr/>
          <p:nvPr/>
        </p:nvSpPr>
        <p:spPr>
          <a:xfrm>
            <a:off x="5549315" y="516917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put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Abgerundetes Rechteck 100"/>
          <p:cNvSpPr/>
          <p:nvPr/>
        </p:nvSpPr>
        <p:spPr>
          <a:xfrm>
            <a:off x="4027661" y="56706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read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Abgerundetes Rechteck 101"/>
          <p:cNvSpPr/>
          <p:nvPr/>
        </p:nvSpPr>
        <p:spPr>
          <a:xfrm>
            <a:off x="5549315" y="567063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read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" name="Abgerundetes Rechteck 102"/>
          <p:cNvSpPr/>
          <p:nvPr/>
        </p:nvSpPr>
        <p:spPr>
          <a:xfrm>
            <a:off x="4027661" y="61685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ride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" name="Abgerundetes Rechteck 103"/>
          <p:cNvSpPr/>
          <p:nvPr/>
        </p:nvSpPr>
        <p:spPr>
          <a:xfrm>
            <a:off x="5549315" y="616853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rode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5" name="Abgerundetes Rechteck 104"/>
          <p:cNvSpPr/>
          <p:nvPr/>
        </p:nvSpPr>
        <p:spPr>
          <a:xfrm>
            <a:off x="8267319" y="116068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rise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Abgerundetes Rechteck 105"/>
          <p:cNvSpPr/>
          <p:nvPr/>
        </p:nvSpPr>
        <p:spPr>
          <a:xfrm>
            <a:off x="9788973" y="116068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rose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7" name="Abgerundetes Rechteck 106"/>
          <p:cNvSpPr/>
          <p:nvPr/>
        </p:nvSpPr>
        <p:spPr>
          <a:xfrm>
            <a:off x="8267319" y="165858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run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8" name="Abgerundetes Rechteck 107"/>
          <p:cNvSpPr/>
          <p:nvPr/>
        </p:nvSpPr>
        <p:spPr>
          <a:xfrm>
            <a:off x="9788973" y="165858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ran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9" name="Abgerundetes Rechteck 108"/>
          <p:cNvSpPr/>
          <p:nvPr/>
        </p:nvSpPr>
        <p:spPr>
          <a:xfrm>
            <a:off x="8267319" y="216004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say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0" name="Abgerundetes Rechteck 109"/>
          <p:cNvSpPr/>
          <p:nvPr/>
        </p:nvSpPr>
        <p:spPr>
          <a:xfrm>
            <a:off x="9788973" y="216004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said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1" name="Abgerundetes Rechteck 110"/>
          <p:cNvSpPr/>
          <p:nvPr/>
        </p:nvSpPr>
        <p:spPr>
          <a:xfrm>
            <a:off x="8267319" y="265794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see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2" name="Abgerundetes Rechteck 111"/>
          <p:cNvSpPr/>
          <p:nvPr/>
        </p:nvSpPr>
        <p:spPr>
          <a:xfrm>
            <a:off x="9788973" y="265794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3" name="Abgerundetes Rechteck 112"/>
          <p:cNvSpPr/>
          <p:nvPr/>
        </p:nvSpPr>
        <p:spPr>
          <a:xfrm>
            <a:off x="8267319" y="31740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sell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4" name="Abgerundetes Rechteck 113"/>
          <p:cNvSpPr/>
          <p:nvPr/>
        </p:nvSpPr>
        <p:spPr>
          <a:xfrm>
            <a:off x="9788973" y="317402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sold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5" name="Abgerundetes Rechteck 114"/>
          <p:cNvSpPr/>
          <p:nvPr/>
        </p:nvSpPr>
        <p:spPr>
          <a:xfrm>
            <a:off x="8267319" y="367191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send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6" name="Abgerundetes Rechteck 115"/>
          <p:cNvSpPr/>
          <p:nvPr/>
        </p:nvSpPr>
        <p:spPr>
          <a:xfrm>
            <a:off x="9788973" y="367191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sent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7" name="Abgerundetes Rechteck 116"/>
          <p:cNvSpPr/>
          <p:nvPr/>
        </p:nvSpPr>
        <p:spPr>
          <a:xfrm>
            <a:off x="8267319" y="41733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8" name="Abgerundetes Rechteck 117"/>
          <p:cNvSpPr/>
          <p:nvPr/>
        </p:nvSpPr>
        <p:spPr>
          <a:xfrm>
            <a:off x="9788973" y="417338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set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19" name="Abgerundetes Rechteck 118"/>
          <p:cNvSpPr/>
          <p:nvPr/>
        </p:nvSpPr>
        <p:spPr>
          <a:xfrm>
            <a:off x="8267319" y="467127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shine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0" name="Abgerundetes Rechteck 119"/>
          <p:cNvSpPr/>
          <p:nvPr/>
        </p:nvSpPr>
        <p:spPr>
          <a:xfrm>
            <a:off x="9788973" y="467127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shone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1" name="Abgerundetes Rechteck 120"/>
          <p:cNvSpPr/>
          <p:nvPr/>
        </p:nvSpPr>
        <p:spPr>
          <a:xfrm>
            <a:off x="8267319" y="516917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shoot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2" name="Abgerundetes Rechteck 121"/>
          <p:cNvSpPr/>
          <p:nvPr/>
        </p:nvSpPr>
        <p:spPr>
          <a:xfrm>
            <a:off x="9788973" y="516917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shot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3" name="Abgerundetes Rechteck 122"/>
          <p:cNvSpPr/>
          <p:nvPr/>
        </p:nvSpPr>
        <p:spPr>
          <a:xfrm>
            <a:off x="8267319" y="56706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show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4" name="Abgerundetes Rechteck 123"/>
          <p:cNvSpPr/>
          <p:nvPr/>
        </p:nvSpPr>
        <p:spPr>
          <a:xfrm>
            <a:off x="9788973" y="567063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showed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5" name="Abgerundetes Rechteck 124"/>
          <p:cNvSpPr/>
          <p:nvPr/>
        </p:nvSpPr>
        <p:spPr>
          <a:xfrm>
            <a:off x="8267319" y="61685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sing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6" name="Abgerundetes Rechteck 125"/>
          <p:cNvSpPr/>
          <p:nvPr/>
        </p:nvSpPr>
        <p:spPr>
          <a:xfrm>
            <a:off x="9788973" y="6168533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sang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27" name="Textfeld 126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130" name="Abgerundetes Rechteck 129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In addition to </a:t>
            </a:r>
            <a:r>
              <a:rPr lang="en-US" sz="2400" b="1" dirty="0" err="1">
                <a:solidFill>
                  <a:srgbClr val="00B050"/>
                </a:solidFill>
                <a:latin typeface="+mj-lt"/>
              </a:rPr>
              <a:t>to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 be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there are many other verbs with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irregular past simple forms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pic>
        <p:nvPicPr>
          <p:cNvPr id="131" name="Grafik 1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128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786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3" fill="hold">
                      <p:stCondLst>
                        <p:cond delay="indefinite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8" fill="hold">
                      <p:stCondLst>
                        <p:cond delay="indefinite"/>
                      </p:stCondLst>
                      <p:childTnLst>
                        <p:par>
                          <p:cTn id="259" fill="hold">
                            <p:stCondLst>
                              <p:cond delay="0"/>
                            </p:stCondLst>
                            <p:childTnLst>
                              <p:par>
                                <p:cTn id="2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8" fill="hold">
                      <p:stCondLst>
                        <p:cond delay="indefinite"/>
                      </p:stCondLst>
                      <p:childTnLst>
                        <p:par>
                          <p:cTn id="309" fill="hold">
                            <p:stCondLst>
                              <p:cond delay="0"/>
                            </p:stCondLst>
                            <p:childTnLst>
                              <p:par>
                                <p:cTn id="3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3" fill="hold">
                      <p:stCondLst>
                        <p:cond delay="indefinite"/>
                      </p:stCondLst>
                      <p:childTnLst>
                        <p:par>
                          <p:cTn id="314" fill="hold">
                            <p:stCondLst>
                              <p:cond delay="0"/>
                            </p:stCondLst>
                            <p:childTnLst>
                              <p:par>
                                <p:cTn id="3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8" fill="hold">
                      <p:stCondLst>
                        <p:cond delay="indefinite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3" fill="hold">
                      <p:stCondLst>
                        <p:cond delay="indefinite"/>
                      </p:stCondLst>
                      <p:childTnLst>
                        <p:par>
                          <p:cTn id="324" fill="hold">
                            <p:stCondLst>
                              <p:cond delay="0"/>
                            </p:stCondLst>
                            <p:childTnLst>
                              <p:par>
                                <p:cTn id="3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8" fill="hold">
                      <p:stCondLst>
                        <p:cond delay="indefinite"/>
                      </p:stCondLst>
                      <p:childTnLst>
                        <p:par>
                          <p:cTn id="329" fill="hold">
                            <p:stCondLst>
                              <p:cond delay="0"/>
                            </p:stCondLst>
                            <p:childTnLst>
                              <p:par>
                                <p:cTn id="3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 animBg="1"/>
      <p:bldP spid="38" grpId="0" animBg="1"/>
      <p:bldP spid="39" grpId="0" animBg="1"/>
      <p:bldP spid="42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4" name="Abgerundetes Rechteck 33"/>
          <p:cNvSpPr/>
          <p:nvPr/>
        </p:nvSpPr>
        <p:spPr>
          <a:xfrm>
            <a:off x="307146" y="116433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sink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1828800" y="116433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sank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307146" y="166223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sit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1828800" y="166223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307146" y="216369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sleep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1828800" y="2163699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slept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7" name="Abgerundetes Rechteck 66"/>
          <p:cNvSpPr/>
          <p:nvPr/>
        </p:nvSpPr>
        <p:spPr>
          <a:xfrm>
            <a:off x="307146" y="2661593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speak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8" name="Abgerundetes Rechteck 67"/>
          <p:cNvSpPr/>
          <p:nvPr/>
        </p:nvSpPr>
        <p:spPr>
          <a:xfrm>
            <a:off x="1828800" y="2661593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spoke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9" name="Abgerundetes Rechteck 68"/>
          <p:cNvSpPr/>
          <p:nvPr/>
        </p:nvSpPr>
        <p:spPr>
          <a:xfrm>
            <a:off x="307146" y="317767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spell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0" name="Abgerundetes Rechteck 69"/>
          <p:cNvSpPr/>
          <p:nvPr/>
        </p:nvSpPr>
        <p:spPr>
          <a:xfrm>
            <a:off x="1828800" y="317767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spelt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1" name="Abgerundetes Rechteck 70"/>
          <p:cNvSpPr/>
          <p:nvPr/>
        </p:nvSpPr>
        <p:spPr>
          <a:xfrm>
            <a:off x="307146" y="367557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spread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2" name="Abgerundetes Rechteck 71"/>
          <p:cNvSpPr/>
          <p:nvPr/>
        </p:nvSpPr>
        <p:spPr>
          <a:xfrm>
            <a:off x="1828800" y="367557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spread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3" name="Abgerundetes Rechteck 72"/>
          <p:cNvSpPr/>
          <p:nvPr/>
        </p:nvSpPr>
        <p:spPr>
          <a:xfrm>
            <a:off x="307146" y="417703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stand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4" name="Abgerundetes Rechteck 73"/>
          <p:cNvSpPr/>
          <p:nvPr/>
        </p:nvSpPr>
        <p:spPr>
          <a:xfrm>
            <a:off x="1828800" y="4177037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stood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5" name="Abgerundetes Rechteck 74"/>
          <p:cNvSpPr/>
          <p:nvPr/>
        </p:nvSpPr>
        <p:spPr>
          <a:xfrm>
            <a:off x="307146" y="467493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>
                <a:solidFill>
                  <a:schemeClr val="tx1"/>
                </a:solidFill>
                <a:latin typeface="+mj-lt"/>
              </a:rPr>
              <a:t>stick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6" name="Abgerundetes Rechteck 75"/>
          <p:cNvSpPr/>
          <p:nvPr/>
        </p:nvSpPr>
        <p:spPr>
          <a:xfrm>
            <a:off x="1828800" y="467493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stuck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7" name="Abgerundetes Rechteck 76"/>
          <p:cNvSpPr/>
          <p:nvPr/>
        </p:nvSpPr>
        <p:spPr>
          <a:xfrm>
            <a:off x="307146" y="51728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swim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Abgerundetes Rechteck 77"/>
          <p:cNvSpPr/>
          <p:nvPr/>
        </p:nvSpPr>
        <p:spPr>
          <a:xfrm>
            <a:off x="1828800" y="517282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swam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9" name="Abgerundetes Rechteck 78"/>
          <p:cNvSpPr/>
          <p:nvPr/>
        </p:nvSpPr>
        <p:spPr>
          <a:xfrm>
            <a:off x="307146" y="567429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take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0" name="Abgerundetes Rechteck 79"/>
          <p:cNvSpPr/>
          <p:nvPr/>
        </p:nvSpPr>
        <p:spPr>
          <a:xfrm>
            <a:off x="1828800" y="5674291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took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1" name="Abgerundetes Rechteck 80"/>
          <p:cNvSpPr/>
          <p:nvPr/>
        </p:nvSpPr>
        <p:spPr>
          <a:xfrm>
            <a:off x="307146" y="61721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teach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2" name="Abgerundetes Rechteck 81"/>
          <p:cNvSpPr/>
          <p:nvPr/>
        </p:nvSpPr>
        <p:spPr>
          <a:xfrm>
            <a:off x="1828800" y="6172185"/>
            <a:ext cx="142083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taught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3" name="Abgerundetes Rechteck 82"/>
          <p:cNvSpPr/>
          <p:nvPr/>
        </p:nvSpPr>
        <p:spPr>
          <a:xfrm>
            <a:off x="4027661" y="116068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tell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4" name="Abgerundetes Rechteck 83"/>
          <p:cNvSpPr/>
          <p:nvPr/>
        </p:nvSpPr>
        <p:spPr>
          <a:xfrm>
            <a:off x="5549315" y="116068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told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5" name="Abgerundetes Rechteck 84"/>
          <p:cNvSpPr/>
          <p:nvPr/>
        </p:nvSpPr>
        <p:spPr>
          <a:xfrm>
            <a:off x="4027661" y="165858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think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6" name="Abgerundetes Rechteck 85"/>
          <p:cNvSpPr/>
          <p:nvPr/>
        </p:nvSpPr>
        <p:spPr>
          <a:xfrm>
            <a:off x="5549315" y="165858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thought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7" name="Abgerundetes Rechteck 86"/>
          <p:cNvSpPr/>
          <p:nvPr/>
        </p:nvSpPr>
        <p:spPr>
          <a:xfrm>
            <a:off x="4027661" y="2160047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throw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8" name="Abgerundetes Rechteck 87"/>
          <p:cNvSpPr/>
          <p:nvPr/>
        </p:nvSpPr>
        <p:spPr>
          <a:xfrm>
            <a:off x="5549315" y="2160047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threw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Abgerundetes Rechteck 88"/>
          <p:cNvSpPr/>
          <p:nvPr/>
        </p:nvSpPr>
        <p:spPr>
          <a:xfrm>
            <a:off x="4027661" y="2657941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understand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Abgerundetes Rechteck 89"/>
          <p:cNvSpPr/>
          <p:nvPr/>
        </p:nvSpPr>
        <p:spPr>
          <a:xfrm>
            <a:off x="5549315" y="2657941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understood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Abgerundetes Rechteck 90"/>
          <p:cNvSpPr/>
          <p:nvPr/>
        </p:nvSpPr>
        <p:spPr>
          <a:xfrm>
            <a:off x="4027661" y="317402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wake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Abgerundetes Rechteck 91"/>
          <p:cNvSpPr/>
          <p:nvPr/>
        </p:nvSpPr>
        <p:spPr>
          <a:xfrm>
            <a:off x="5549315" y="317402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woke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Abgerundetes Rechteck 92"/>
          <p:cNvSpPr/>
          <p:nvPr/>
        </p:nvSpPr>
        <p:spPr>
          <a:xfrm>
            <a:off x="4027661" y="367191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wear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" name="Abgerundetes Rechteck 93"/>
          <p:cNvSpPr/>
          <p:nvPr/>
        </p:nvSpPr>
        <p:spPr>
          <a:xfrm>
            <a:off x="5549315" y="367191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wore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Abgerundetes Rechteck 94"/>
          <p:cNvSpPr/>
          <p:nvPr/>
        </p:nvSpPr>
        <p:spPr>
          <a:xfrm>
            <a:off x="4027661" y="4173385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win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6" name="Abgerundetes Rechteck 95"/>
          <p:cNvSpPr/>
          <p:nvPr/>
        </p:nvSpPr>
        <p:spPr>
          <a:xfrm>
            <a:off x="5549315" y="4173385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won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7" name="Abgerundetes Rechteck 96"/>
          <p:cNvSpPr/>
          <p:nvPr/>
        </p:nvSpPr>
        <p:spPr>
          <a:xfrm>
            <a:off x="4027661" y="4671279"/>
            <a:ext cx="1437248" cy="349802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de-CH" sz="2000" dirty="0" err="1">
                <a:solidFill>
                  <a:schemeClr val="tx1"/>
                </a:solidFill>
                <a:latin typeface="+mj-lt"/>
              </a:rPr>
              <a:t>write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8" name="Abgerundetes Rechteck 97"/>
          <p:cNvSpPr/>
          <p:nvPr/>
        </p:nvSpPr>
        <p:spPr>
          <a:xfrm>
            <a:off x="5549315" y="4671279"/>
            <a:ext cx="1942155" cy="349802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wrote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In addition to </a:t>
            </a:r>
            <a:r>
              <a:rPr lang="en-US" sz="2400" b="1" dirty="0" err="1">
                <a:solidFill>
                  <a:srgbClr val="00B050"/>
                </a:solidFill>
                <a:latin typeface="+mj-lt"/>
              </a:rPr>
              <a:t>to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 be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there are many other verbs with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irregular past simple forms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pic>
        <p:nvPicPr>
          <p:cNvPr id="47" name="Grafik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44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947277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7" grpId="0" animBg="1"/>
      <p:bldP spid="38" grpId="0" animBg="1"/>
      <p:bldP spid="39" grpId="0" animBg="1"/>
      <p:bldP spid="42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43" name="Abgerundetes Rechteck 42"/>
          <p:cNvSpPr/>
          <p:nvPr/>
        </p:nvSpPr>
        <p:spPr>
          <a:xfrm>
            <a:off x="799409" y="1586853"/>
            <a:ext cx="3214651" cy="449786"/>
          </a:xfrm>
          <a:prstGeom prst="roundRect">
            <a:avLst/>
          </a:prstGeom>
          <a:solidFill>
            <a:srgbClr val="3C1F8D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SHORT PAST FINISHED ACTION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799409" y="3368124"/>
            <a:ext cx="3214651" cy="449786"/>
          </a:xfrm>
          <a:prstGeom prst="roundRect">
            <a:avLst/>
          </a:prstGeom>
          <a:solidFill>
            <a:schemeClr val="accent1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PAST HABIT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799409" y="5149395"/>
            <a:ext cx="32146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ONE ACTION AFTER ANOTHER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Abgerundetes Rechteck 45"/>
          <p:cNvSpPr/>
          <p:nvPr/>
        </p:nvSpPr>
        <p:spPr>
          <a:xfrm>
            <a:off x="350656" y="1586853"/>
            <a:ext cx="376678" cy="449786"/>
          </a:xfrm>
          <a:prstGeom prst="roundRect">
            <a:avLst/>
          </a:prstGeom>
          <a:solidFill>
            <a:srgbClr val="3C1F8D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1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Abgerundetes Rechteck 46"/>
          <p:cNvSpPr/>
          <p:nvPr/>
        </p:nvSpPr>
        <p:spPr>
          <a:xfrm>
            <a:off x="350656" y="3368124"/>
            <a:ext cx="376678" cy="449786"/>
          </a:xfrm>
          <a:prstGeom prst="roundRect">
            <a:avLst/>
          </a:prstGeom>
          <a:solidFill>
            <a:schemeClr val="accent1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2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353457" y="5149395"/>
            <a:ext cx="376678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3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Abgerundetes Rechteck 48"/>
          <p:cNvSpPr/>
          <p:nvPr/>
        </p:nvSpPr>
        <p:spPr>
          <a:xfrm>
            <a:off x="4147046" y="1586853"/>
            <a:ext cx="4764479" cy="449786"/>
          </a:xfrm>
          <a:prstGeom prst="roundRect">
            <a:avLst/>
          </a:prstGeom>
          <a:solidFill>
            <a:srgbClr val="3C1F8D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gave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letter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Henry.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4147046" y="3368124"/>
            <a:ext cx="4764480" cy="449786"/>
          </a:xfrm>
          <a:prstGeom prst="roundRect">
            <a:avLst/>
          </a:prstGeom>
          <a:solidFill>
            <a:schemeClr val="accent1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i="1" dirty="0" err="1">
                <a:solidFill>
                  <a:schemeClr val="tx1"/>
                </a:solidFill>
                <a:latin typeface="+mj-lt"/>
              </a:rPr>
              <a:t>often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played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with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him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.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Abgerundetes Rechteck 50"/>
          <p:cNvSpPr/>
          <p:nvPr/>
        </p:nvSpPr>
        <p:spPr>
          <a:xfrm>
            <a:off x="4147046" y="5149395"/>
            <a:ext cx="4764478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>
                <a:solidFill>
                  <a:schemeClr val="tx1"/>
                </a:solidFill>
                <a:latin typeface="+mj-lt"/>
              </a:rPr>
              <a:t>He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got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up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paid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bill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left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.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Abgerundetes Rechteck 51"/>
          <p:cNvSpPr/>
          <p:nvPr/>
        </p:nvSpPr>
        <p:spPr>
          <a:xfrm>
            <a:off x="4147045" y="2148131"/>
            <a:ext cx="4764479" cy="449786"/>
          </a:xfrm>
          <a:prstGeom prst="roundRect">
            <a:avLst/>
          </a:prstGeom>
          <a:solidFill>
            <a:srgbClr val="3C1F8D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cinema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yesterday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.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3" name="Abgerundetes Rechteck 52"/>
          <p:cNvSpPr/>
          <p:nvPr/>
        </p:nvSpPr>
        <p:spPr>
          <a:xfrm>
            <a:off x="4147046" y="3929520"/>
            <a:ext cx="4764480" cy="449786"/>
          </a:xfrm>
          <a:prstGeom prst="roundRect">
            <a:avLst/>
          </a:prstGeom>
          <a:solidFill>
            <a:schemeClr val="accent1">
              <a:lumMod val="75000"/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mother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i="1" dirty="0" err="1">
                <a:solidFill>
                  <a:schemeClr val="tx1"/>
                </a:solidFill>
                <a:latin typeface="+mj-lt"/>
              </a:rPr>
              <a:t>always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baked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cake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on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birthday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. 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4147046" y="5718543"/>
            <a:ext cx="4764478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i="1" dirty="0">
                <a:solidFill>
                  <a:schemeClr val="tx1"/>
                </a:solidFill>
                <a:latin typeface="+mj-lt"/>
              </a:rPr>
              <a:t>Sue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woke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up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took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shower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i="1" dirty="0" err="1">
                <a:solidFill>
                  <a:schemeClr val="tx1"/>
                </a:solidFill>
                <a:latin typeface="+mj-lt"/>
              </a:rPr>
              <a:t>had</a:t>
            </a:r>
            <a:r>
              <a:rPr lang="de-CH" i="1" dirty="0">
                <a:solidFill>
                  <a:schemeClr val="tx1"/>
                </a:solidFill>
                <a:latin typeface="+mj-lt"/>
              </a:rPr>
              <a:t> breakfast.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Use of past simple</a:t>
            </a:r>
          </a:p>
        </p:txBody>
      </p:sp>
      <p:pic>
        <p:nvPicPr>
          <p:cNvPr id="21" name="Grafik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18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257780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22" name="Abgerundetes Rechteck 21"/>
          <p:cNvSpPr/>
          <p:nvPr/>
        </p:nvSpPr>
        <p:spPr>
          <a:xfrm>
            <a:off x="307145" y="1828297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get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up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morning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4761985" y="1828297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>
                <a:solidFill>
                  <a:schemeClr val="tx1"/>
                </a:solidFill>
                <a:latin typeface="+mj-lt"/>
              </a:rPr>
              <a:t>7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o’clock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6761265" y="1828296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got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up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at 7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o’clock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morning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307145" y="2344922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Where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he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buy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his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clothes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Abgerundetes Rechteck 25"/>
          <p:cNvSpPr/>
          <p:nvPr/>
        </p:nvSpPr>
        <p:spPr>
          <a:xfrm>
            <a:off x="4761985" y="2344922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>
                <a:solidFill>
                  <a:schemeClr val="tx1"/>
                </a:solidFill>
                <a:latin typeface="+mj-lt"/>
              </a:rPr>
              <a:t>in London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6761265" y="2344921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He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bought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clothes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London.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307145" y="2861546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How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much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pay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popcorn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4761985" y="2861546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>
                <a:solidFill>
                  <a:schemeClr val="tx1"/>
                </a:solidFill>
                <a:latin typeface="+mj-lt"/>
              </a:rPr>
              <a:t>2$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6761265" y="2861545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paid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2$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popcorn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3" name="Abgerundetes Rechteck 32"/>
          <p:cNvSpPr/>
          <p:nvPr/>
        </p:nvSpPr>
        <p:spPr>
          <a:xfrm>
            <a:off x="307145" y="3378170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whom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they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write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their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last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text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4761985" y="3378170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boyfriends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6761265" y="3378169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They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wrote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their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last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text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their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boyfriends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307145" y="3894793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>
                <a:solidFill>
                  <a:schemeClr val="tx1"/>
                </a:solidFill>
                <a:latin typeface="+mj-lt"/>
              </a:rPr>
              <a:t>Who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talk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on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phone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4761985" y="3894793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mother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6761265" y="3894792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talked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mother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on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phone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9" name="Abgerundetes Rechteck 38"/>
          <p:cNvSpPr/>
          <p:nvPr/>
        </p:nvSpPr>
        <p:spPr>
          <a:xfrm>
            <a:off x="307145" y="4412417"/>
            <a:ext cx="4280351" cy="449786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What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eat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breakfast?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4761985" y="4412417"/>
            <a:ext cx="1685309" cy="449786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>
                <a:solidFill>
                  <a:schemeClr val="tx1"/>
                </a:solidFill>
                <a:latin typeface="+mj-lt"/>
              </a:rPr>
              <a:t>a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banana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6761265" y="4412416"/>
            <a:ext cx="5088613" cy="449787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ate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banana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breakfast.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307145" y="4930041"/>
            <a:ext cx="4280351" cy="684398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Why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go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city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morning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Abgerundetes Rechteck 54"/>
          <p:cNvSpPr/>
          <p:nvPr/>
        </p:nvSpPr>
        <p:spPr>
          <a:xfrm>
            <a:off x="4761985" y="4930041"/>
            <a:ext cx="1685309" cy="684398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need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new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pair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jeans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Abgerundetes Rechteck 55"/>
          <p:cNvSpPr/>
          <p:nvPr/>
        </p:nvSpPr>
        <p:spPr>
          <a:xfrm>
            <a:off x="6761265" y="4930040"/>
            <a:ext cx="5088613" cy="684399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shopping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because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needed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new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pair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jeans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307145" y="1099553"/>
            <a:ext cx="4280351" cy="658335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What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(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pl.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) do last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weekend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4761985" y="1099553"/>
            <a:ext cx="1685309" cy="658335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u="sng" dirty="0" err="1">
                <a:solidFill>
                  <a:schemeClr val="tx1"/>
                </a:solidFill>
                <a:latin typeface="+mj-lt"/>
              </a:rPr>
              <a:t>go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on a </a:t>
            </a:r>
          </a:p>
          <a:p>
            <a:pPr algn="ctr"/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sailing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trip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9" name="Abgerundetes Rechteck 58"/>
          <p:cNvSpPr/>
          <p:nvPr/>
        </p:nvSpPr>
        <p:spPr>
          <a:xfrm>
            <a:off x="6761265" y="1099553"/>
            <a:ext cx="5088613" cy="658336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on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sailing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trip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last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weekend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3" name="Abgerundetes Rechteck 42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Answer the following questions using past simple.</a:t>
            </a:r>
          </a:p>
        </p:txBody>
      </p:sp>
      <p:sp>
        <p:nvSpPr>
          <p:cNvPr id="47" name="Rechteck 46"/>
          <p:cNvSpPr/>
          <p:nvPr/>
        </p:nvSpPr>
        <p:spPr>
          <a:xfrm rot="21003629">
            <a:off x="401063" y="337554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307145" y="5669584"/>
            <a:ext cx="4280351" cy="741518"/>
          </a:xfrm>
          <a:prstGeom prst="roundRect">
            <a:avLst/>
          </a:prstGeom>
          <a:solidFill>
            <a:srgbClr val="E7ABFF">
              <a:alpha val="8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b="1" dirty="0" err="1">
                <a:solidFill>
                  <a:schemeClr val="tx1"/>
                </a:solidFill>
                <a:latin typeface="+mj-lt"/>
              </a:rPr>
              <a:t>How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long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u="sng" dirty="0" err="1">
                <a:solidFill>
                  <a:schemeClr val="tx1"/>
                </a:solidFill>
                <a:latin typeface="+mj-lt"/>
              </a:rPr>
              <a:t>learn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your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last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test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?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Abgerundetes Rechteck 45"/>
          <p:cNvSpPr/>
          <p:nvPr/>
        </p:nvSpPr>
        <p:spPr>
          <a:xfrm>
            <a:off x="4761985" y="5669584"/>
            <a:ext cx="1685309" cy="741518"/>
          </a:xfrm>
          <a:prstGeom prst="roundRect">
            <a:avLst/>
          </a:prstGeom>
          <a:solidFill>
            <a:srgbClr val="E7ABFF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de-CH" sz="2000" i="1" dirty="0">
                <a:solidFill>
                  <a:schemeClr val="tx1"/>
                </a:solidFill>
                <a:latin typeface="+mj-lt"/>
              </a:rPr>
              <a:t> 5 </a:t>
            </a:r>
            <a:r>
              <a:rPr lang="de-CH" sz="2000" i="1" dirty="0" err="1">
                <a:solidFill>
                  <a:schemeClr val="tx1"/>
                </a:solidFill>
                <a:latin typeface="+mj-lt"/>
              </a:rPr>
              <a:t>hours</a:t>
            </a:r>
            <a:endParaRPr lang="de-CH" sz="2000" i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6761265" y="5669583"/>
            <a:ext cx="5088613" cy="741519"/>
          </a:xfrm>
          <a:prstGeom prst="roundRect">
            <a:avLst/>
          </a:prstGeom>
          <a:solidFill>
            <a:srgbClr val="E7F46C">
              <a:alpha val="4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learned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5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hours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 /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learnt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5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hours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9" name="Textfeld 48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45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1371849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43" grpId="0" animBg="1"/>
      <p:bldP spid="47" grpId="0"/>
      <p:bldP spid="44" grpId="0" animBg="1"/>
      <p:bldP spid="46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45" name="Abgerundetes Rechteck 44"/>
          <p:cNvSpPr/>
          <p:nvPr/>
        </p:nvSpPr>
        <p:spPr>
          <a:xfrm>
            <a:off x="307146" y="1211269"/>
            <a:ext cx="11590563" cy="5050045"/>
          </a:xfrm>
          <a:prstGeom prst="roundRect">
            <a:avLst/>
          </a:prstGeom>
          <a:solidFill>
            <a:srgbClr val="E7ABFF">
              <a:alpha val="6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200000"/>
              </a:lnSpc>
            </a:pPr>
            <a:r>
              <a:rPr lang="de-CH" sz="2000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was 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restaurant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ate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 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Ratatouille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drank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a Coke.</a:t>
            </a:r>
          </a:p>
          <a:p>
            <a:pPr>
              <a:lnSpc>
                <a:spcPct val="200000"/>
              </a:lnSpc>
            </a:pPr>
            <a:r>
              <a:rPr lang="de-CH" sz="2000" dirty="0" err="1">
                <a:solidFill>
                  <a:schemeClr val="tx1"/>
                </a:solidFill>
                <a:latin typeface="+mj-lt"/>
              </a:rPr>
              <a:t>Yesterday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read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  an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interesting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article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religions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de-CH" sz="2000" dirty="0" err="1">
                <a:solidFill>
                  <a:schemeClr val="tx1"/>
                </a:solidFill>
                <a:latin typeface="+mj-lt"/>
              </a:rPr>
              <a:t>What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did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think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 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saw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 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Eiffel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tower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first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time?</a:t>
            </a:r>
          </a:p>
          <a:p>
            <a:pPr>
              <a:lnSpc>
                <a:spcPct val="200000"/>
              </a:lnSpc>
            </a:pPr>
            <a:r>
              <a:rPr lang="de-CH" sz="2000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entered</a:t>
            </a:r>
            <a:r>
              <a:rPr lang="de-CH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classroom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today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our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teacher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wasn’t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>
              <a:lnSpc>
                <a:spcPct val="200000"/>
              </a:lnSpc>
            </a:pPr>
            <a:r>
              <a:rPr lang="de-CH" sz="2000" dirty="0">
                <a:solidFill>
                  <a:schemeClr val="tx1"/>
                </a:solidFill>
                <a:latin typeface="+mj-lt"/>
              </a:rPr>
              <a:t>Who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did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see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last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before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went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de-CH" sz="2000" dirty="0" err="1">
                <a:solidFill>
                  <a:schemeClr val="tx1"/>
                </a:solidFill>
                <a:latin typeface="+mj-lt"/>
              </a:rPr>
              <a:t>When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were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   in France, I    </a:t>
            </a:r>
            <a:r>
              <a:rPr lang="de-CH" sz="2000" b="1" dirty="0" err="1">
                <a:solidFill>
                  <a:srgbClr val="00B050"/>
                </a:solidFill>
                <a:latin typeface="+mj-lt"/>
              </a:rPr>
              <a:t>swam</a:t>
            </a:r>
            <a:r>
              <a:rPr lang="de-CH" sz="2000" b="1" dirty="0">
                <a:solidFill>
                  <a:srgbClr val="00B050"/>
                </a:solidFill>
                <a:latin typeface="+mj-lt"/>
              </a:rPr>
              <a:t>  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Atlantic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Ocean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2" name="Rechteck 1"/>
          <p:cNvSpPr/>
          <p:nvPr/>
        </p:nvSpPr>
        <p:spPr>
          <a:xfrm>
            <a:off x="1629989" y="3976571"/>
            <a:ext cx="866274" cy="288758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enter</a:t>
            </a:r>
            <a:endParaRPr lang="de-CH" dirty="0">
              <a:latin typeface="+mj-lt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5896143" y="3974319"/>
            <a:ext cx="724025" cy="288758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be</a:t>
            </a:r>
            <a:r>
              <a:rPr lang="de-CH" dirty="0">
                <a:latin typeface="+mj-lt"/>
              </a:rPr>
              <a:t> (-)</a:t>
            </a:r>
          </a:p>
        </p:txBody>
      </p:sp>
      <p:sp>
        <p:nvSpPr>
          <p:cNvPr id="49" name="Rechteck 48"/>
          <p:cNvSpPr/>
          <p:nvPr/>
        </p:nvSpPr>
        <p:spPr>
          <a:xfrm>
            <a:off x="1802988" y="2750972"/>
            <a:ext cx="866274" cy="288758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read</a:t>
            </a:r>
            <a:endParaRPr lang="de-CH" dirty="0">
              <a:latin typeface="+mj-lt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1253009" y="3341880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latin typeface="+mj-lt"/>
              </a:rPr>
              <a:t>…</a:t>
            </a:r>
          </a:p>
        </p:txBody>
      </p:sp>
      <p:sp>
        <p:nvSpPr>
          <p:cNvPr id="51" name="Rechteck 50"/>
          <p:cNvSpPr/>
          <p:nvPr/>
        </p:nvSpPr>
        <p:spPr>
          <a:xfrm>
            <a:off x="2577827" y="3354405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think</a:t>
            </a:r>
            <a:endParaRPr lang="de-CH" dirty="0">
              <a:latin typeface="+mj-lt"/>
            </a:endParaRPr>
          </a:p>
        </p:txBody>
      </p:sp>
      <p:sp>
        <p:nvSpPr>
          <p:cNvPr id="52" name="Rechteck 51"/>
          <p:cNvSpPr/>
          <p:nvPr/>
        </p:nvSpPr>
        <p:spPr>
          <a:xfrm>
            <a:off x="4582813" y="3354405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see</a:t>
            </a:r>
            <a:endParaRPr lang="de-CH" dirty="0">
              <a:latin typeface="+mj-lt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718561" y="2123713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be</a:t>
            </a:r>
            <a:endParaRPr lang="de-CH" dirty="0">
              <a:latin typeface="+mj-lt"/>
            </a:endParaRPr>
          </a:p>
        </p:txBody>
      </p:sp>
      <p:sp>
        <p:nvSpPr>
          <p:cNvPr id="54" name="Rechteck 53"/>
          <p:cNvSpPr/>
          <p:nvPr/>
        </p:nvSpPr>
        <p:spPr>
          <a:xfrm>
            <a:off x="4798137" y="2123712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eat</a:t>
            </a:r>
            <a:endParaRPr lang="de-CH" dirty="0">
              <a:latin typeface="+mj-lt"/>
            </a:endParaRPr>
          </a:p>
        </p:txBody>
      </p:sp>
      <p:sp>
        <p:nvSpPr>
          <p:cNvPr id="60" name="Rechteck 59"/>
          <p:cNvSpPr/>
          <p:nvPr/>
        </p:nvSpPr>
        <p:spPr>
          <a:xfrm>
            <a:off x="7235929" y="2123712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drink</a:t>
            </a:r>
            <a:endParaRPr lang="de-CH" dirty="0">
              <a:latin typeface="+mj-lt"/>
            </a:endParaRPr>
          </a:p>
        </p:txBody>
      </p:sp>
      <p:sp>
        <p:nvSpPr>
          <p:cNvPr id="61" name="Rechteck 60"/>
          <p:cNvSpPr/>
          <p:nvPr/>
        </p:nvSpPr>
        <p:spPr>
          <a:xfrm>
            <a:off x="1157717" y="4557007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latin typeface="+mj-lt"/>
              </a:rPr>
              <a:t>…</a:t>
            </a:r>
          </a:p>
        </p:txBody>
      </p:sp>
      <p:sp>
        <p:nvSpPr>
          <p:cNvPr id="62" name="Rechteck 61"/>
          <p:cNvSpPr/>
          <p:nvPr/>
        </p:nvSpPr>
        <p:spPr>
          <a:xfrm>
            <a:off x="2394032" y="4554379"/>
            <a:ext cx="688215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see</a:t>
            </a:r>
            <a:endParaRPr lang="de-CH" dirty="0">
              <a:latin typeface="+mj-lt"/>
            </a:endParaRPr>
          </a:p>
        </p:txBody>
      </p:sp>
      <p:sp>
        <p:nvSpPr>
          <p:cNvPr id="63" name="Rechteck 62"/>
          <p:cNvSpPr/>
          <p:nvPr/>
        </p:nvSpPr>
        <p:spPr>
          <a:xfrm>
            <a:off x="4744553" y="4568580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go</a:t>
            </a:r>
            <a:endParaRPr lang="de-CH" dirty="0">
              <a:latin typeface="+mj-lt"/>
            </a:endParaRPr>
          </a:p>
        </p:txBody>
      </p:sp>
      <p:sp>
        <p:nvSpPr>
          <p:cNvPr id="64" name="Rechteck 63"/>
          <p:cNvSpPr/>
          <p:nvPr/>
        </p:nvSpPr>
        <p:spPr>
          <a:xfrm>
            <a:off x="1698013" y="5182366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be</a:t>
            </a:r>
            <a:endParaRPr lang="de-CH" dirty="0">
              <a:latin typeface="+mj-lt"/>
            </a:endParaRPr>
          </a:p>
        </p:txBody>
      </p:sp>
      <p:sp>
        <p:nvSpPr>
          <p:cNvPr id="65" name="Rechteck 64"/>
          <p:cNvSpPr/>
          <p:nvPr/>
        </p:nvSpPr>
        <p:spPr>
          <a:xfrm>
            <a:off x="3802177" y="5169942"/>
            <a:ext cx="757911" cy="303193"/>
          </a:xfrm>
          <a:prstGeom prst="rect">
            <a:avLst/>
          </a:prstGeom>
          <a:solidFill>
            <a:srgbClr val="E856D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latin typeface="+mj-lt"/>
              </a:rPr>
              <a:t>swim</a:t>
            </a:r>
            <a:endParaRPr lang="de-CH" dirty="0">
              <a:latin typeface="+mj-lt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Build the word in the past simple form.</a:t>
            </a:r>
          </a:p>
        </p:txBody>
      </p:sp>
      <p:sp>
        <p:nvSpPr>
          <p:cNvPr id="23" name="Rechteck 22"/>
          <p:cNvSpPr/>
          <p:nvPr/>
        </p:nvSpPr>
        <p:spPr>
          <a:xfrm rot="21003629">
            <a:off x="401063" y="337554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1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05563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2" grpId="0" animBg="1"/>
      <p:bldP spid="2" grpId="1" animBg="1"/>
      <p:bldP spid="47" grpId="0" animBg="1"/>
      <p:bldP spid="47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  <p:bldP spid="63" grpId="0" animBg="1"/>
      <p:bldP spid="63" grpId="1" animBg="1"/>
      <p:bldP spid="64" grpId="0" animBg="1"/>
      <p:bldP spid="64" grpId="1" animBg="1"/>
      <p:bldP spid="65" grpId="0" animBg="1"/>
      <p:bldP spid="65" grpId="1" animBg="1"/>
      <p:bldP spid="22" grpId="0" animBg="1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5366" y="-30707"/>
            <a:ext cx="12202731" cy="6919415"/>
          </a:xfrm>
          <a:prstGeom prst="rect">
            <a:avLst/>
          </a:prstGeom>
        </p:spPr>
      </p:pic>
      <p:sp>
        <p:nvSpPr>
          <p:cNvPr id="6" name="Textfeld 3"/>
          <p:cNvSpPr txBox="1"/>
          <p:nvPr/>
        </p:nvSpPr>
        <p:spPr>
          <a:xfrm>
            <a:off x="4638904" y="3951896"/>
            <a:ext cx="742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600" dirty="0">
                <a:latin typeface="Arial Black" panose="020B0A04020102020204" pitchFamily="34" charset="0"/>
              </a:rPr>
              <a:t>SchulArena</a:t>
            </a:r>
            <a:r>
              <a:rPr lang="de-CH" sz="3600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de-CH" sz="3600" dirty="0">
                <a:latin typeface="Arial Black" panose="020B0A04020102020204" pitchFamily="34" charset="0"/>
              </a:rPr>
              <a:t>com</a:t>
            </a:r>
          </a:p>
        </p:txBody>
      </p:sp>
      <p:sp>
        <p:nvSpPr>
          <p:cNvPr id="7" name="Textfeld 4"/>
          <p:cNvSpPr txBox="1"/>
          <p:nvPr/>
        </p:nvSpPr>
        <p:spPr>
          <a:xfrm>
            <a:off x="4649091" y="4508075"/>
            <a:ext cx="620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>
                <a:latin typeface="+mj-lt"/>
              </a:rPr>
              <a:t>Online gibt es noch viele Vertiefungsübungen zu diesem Thema!</a:t>
            </a:r>
          </a:p>
        </p:txBody>
      </p:sp>
    </p:spTree>
    <p:extLst>
      <p:ext uri="{BB962C8B-B14F-4D97-AF65-F5344CB8AC3E}">
        <p14:creationId xmlns:p14="http://schemas.microsoft.com/office/powerpoint/2010/main" val="209580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207" y="1095906"/>
            <a:ext cx="5945347" cy="3963564"/>
          </a:xfrm>
          <a:prstGeom prst="rect">
            <a:avLst/>
          </a:prstGeom>
        </p:spPr>
      </p:pic>
      <p:sp>
        <p:nvSpPr>
          <p:cNvPr id="3" name="Ovale Legende 2"/>
          <p:cNvSpPr/>
          <p:nvPr/>
        </p:nvSpPr>
        <p:spPr>
          <a:xfrm>
            <a:off x="1686387" y="3261268"/>
            <a:ext cx="2864419" cy="1598064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checked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in 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our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hotel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Then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took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bus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city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centre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1" name="Ovale Legende 30"/>
          <p:cNvSpPr/>
          <p:nvPr/>
        </p:nvSpPr>
        <p:spPr>
          <a:xfrm>
            <a:off x="9674577" y="1386955"/>
            <a:ext cx="2422764" cy="1584743"/>
          </a:xfrm>
          <a:prstGeom prst="wedgeEllipseCallout">
            <a:avLst>
              <a:gd name="adj1" fmla="val -68507"/>
              <a:gd name="adj2" fmla="val 38613"/>
            </a:avLst>
          </a:prstGeom>
          <a:solidFill>
            <a:srgbClr val="ABE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was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very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cold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, so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wore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our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winter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coats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2" name="Ovale Legende 31"/>
          <p:cNvSpPr/>
          <p:nvPr/>
        </p:nvSpPr>
        <p:spPr>
          <a:xfrm>
            <a:off x="9079807" y="4859332"/>
            <a:ext cx="2674907" cy="1572665"/>
          </a:xfrm>
          <a:prstGeom prst="wedgeEllipseCallout">
            <a:avLst>
              <a:gd name="adj1" fmla="val -80912"/>
              <a:gd name="adj2" fmla="val -149360"/>
            </a:avLst>
          </a:prstGeom>
          <a:solidFill>
            <a:srgbClr val="BCE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ate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many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Dutch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specialties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3" name="Ovale Legende 32"/>
          <p:cNvSpPr/>
          <p:nvPr/>
        </p:nvSpPr>
        <p:spPr>
          <a:xfrm>
            <a:off x="4011407" y="4833933"/>
            <a:ext cx="3879790" cy="1598064"/>
          </a:xfrm>
          <a:prstGeom prst="wedgeEllipseCallout">
            <a:avLst>
              <a:gd name="adj1" fmla="val 28388"/>
              <a:gd name="adj2" fmla="val -140347"/>
            </a:avLst>
          </a:prstGeom>
          <a:solidFill>
            <a:srgbClr val="ABE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In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evenings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,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always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restaurant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" name="Rechteck 3"/>
          <p:cNvSpPr/>
          <p:nvPr/>
        </p:nvSpPr>
        <p:spPr>
          <a:xfrm>
            <a:off x="307146" y="398033"/>
            <a:ext cx="9367431" cy="697873"/>
          </a:xfrm>
          <a:prstGeom prst="rect">
            <a:avLst/>
          </a:prstGeom>
          <a:solidFill>
            <a:srgbClr val="71E5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b="1" dirty="0">
                <a:solidFill>
                  <a:schemeClr val="tx1"/>
                </a:solidFill>
                <a:latin typeface="+mj-lt"/>
              </a:rPr>
              <a:t>These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girls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went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Amsterdam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together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Now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they’re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talking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their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experiences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6" name="Ovale Legende 35"/>
          <p:cNvSpPr/>
          <p:nvPr/>
        </p:nvSpPr>
        <p:spPr>
          <a:xfrm>
            <a:off x="1803375" y="1264702"/>
            <a:ext cx="2819678" cy="1598064"/>
          </a:xfrm>
          <a:prstGeom prst="wedgeEllipseCallout">
            <a:avLst>
              <a:gd name="adj1" fmla="val 76322"/>
              <a:gd name="adj2" fmla="val 42978"/>
            </a:avLst>
          </a:prstGeom>
          <a:solidFill>
            <a:srgbClr val="BCEE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flew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Amsterdam in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early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morning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12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139759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1" grpId="0" animBg="1"/>
      <p:bldP spid="32" grpId="0" animBg="1"/>
      <p:bldP spid="33" grpId="0" animBg="1"/>
      <p:bldP spid="4" grpId="0" animBg="1"/>
      <p:bldP spid="3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2102418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3265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3795852" y="2058085"/>
            <a:ext cx="1588948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past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simple </a:t>
            </a:r>
            <a:br>
              <a:rPr lang="de-CH" b="1" dirty="0">
                <a:solidFill>
                  <a:schemeClr val="tx1"/>
                </a:solidFill>
                <a:latin typeface="+mj-lt"/>
              </a:rPr>
            </a:br>
            <a:r>
              <a:rPr lang="de-CH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2108593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802027" y="2840679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2102418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3795852" y="3340963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102418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795852" y="3839190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29942" y="1478618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0" dirty="0">
                <a:solidFill>
                  <a:srgbClr val="00B050"/>
                </a:solidFill>
                <a:latin typeface="+mj-lt"/>
              </a:rPr>
              <a:t>+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2108593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3802027" y="4310064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2102418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3795852" y="4810348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2102418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795852" y="5308575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Ovale Legende 30"/>
          <p:cNvSpPr/>
          <p:nvPr/>
        </p:nvSpPr>
        <p:spPr>
          <a:xfrm>
            <a:off x="6778892" y="2241020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checked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in 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our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hotel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2" name="Ovale Legende 31"/>
          <p:cNvSpPr/>
          <p:nvPr/>
        </p:nvSpPr>
        <p:spPr>
          <a:xfrm>
            <a:off x="6778892" y="3531949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walked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b="1" dirty="0">
                <a:solidFill>
                  <a:schemeClr val="tx1"/>
                </a:solidFill>
                <a:latin typeface="+mj-lt"/>
              </a:rPr>
            </a:br>
            <a:r>
              <a:rPr lang="de-CH" dirty="0" err="1">
                <a:solidFill>
                  <a:schemeClr val="tx1"/>
                </a:solidFill>
                <a:latin typeface="+mj-lt"/>
              </a:rPr>
              <a:t>through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city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3" name="Ovale Legende 32"/>
          <p:cNvSpPr/>
          <p:nvPr/>
        </p:nvSpPr>
        <p:spPr>
          <a:xfrm>
            <a:off x="6778892" y="4822878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talked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many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people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past simple in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positive form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:</a:t>
            </a: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35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21987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/>
      <p:bldP spid="27" grpId="0" animBg="1"/>
      <p:bldP spid="28" grpId="0" animBg="1"/>
      <p:bldP spid="30" grpId="0" animBg="1"/>
      <p:bldP spid="34" grpId="0" animBg="1"/>
      <p:bldP spid="37" grpId="0" animBg="1"/>
      <p:bldP spid="38" grpId="0" animBg="1"/>
      <p:bldP spid="31" grpId="0" animBg="1"/>
      <p:bldP spid="32" grpId="0" animBg="1"/>
      <p:bldP spid="33" grpId="0" animBg="1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2102418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3265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3795852" y="2058085"/>
            <a:ext cx="1372150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242462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5696476" y="2058085"/>
            <a:ext cx="1289225" cy="675564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2108593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802027" y="2840679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5702651" y="2840679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2102418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3795852" y="3340963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5696476" y="3340963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102418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795852" y="3839190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5696476" y="3839190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29942" y="1478618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0" dirty="0">
                <a:solidFill>
                  <a:srgbClr val="FF0000"/>
                </a:solidFill>
                <a:latin typeface="+mj-lt"/>
              </a:rPr>
              <a:t>-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2108593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3802027" y="4310064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5702651" y="4310064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2102418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3795852" y="4810348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696476" y="4810348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2102418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795852" y="5308575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5696476" y="5308575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Ovale Legende 39"/>
          <p:cNvSpPr/>
          <p:nvPr/>
        </p:nvSpPr>
        <p:spPr>
          <a:xfrm rot="20571355">
            <a:off x="9101920" y="4854655"/>
            <a:ext cx="3087329" cy="1539759"/>
          </a:xfrm>
          <a:prstGeom prst="wedgeEllipseCallout">
            <a:avLst>
              <a:gd name="adj1" fmla="val -9065"/>
              <a:gd name="adj2" fmla="val -2644"/>
            </a:avLst>
          </a:prstGeom>
          <a:solidFill>
            <a:srgbClr val="71E5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latin typeface="+mj-lt"/>
              </a:rPr>
              <a:t>contracted</a:t>
            </a:r>
            <a:r>
              <a:rPr lang="de-CH" b="1" dirty="0">
                <a:latin typeface="+mj-lt"/>
              </a:rPr>
              <a:t> form:</a:t>
            </a:r>
            <a:br>
              <a:rPr lang="de-CH" b="1" dirty="0">
                <a:latin typeface="+mj-lt"/>
              </a:rPr>
            </a:br>
            <a:r>
              <a:rPr lang="de-CH" b="1" dirty="0">
                <a:latin typeface="+mj-lt"/>
              </a:rPr>
              <a:t>DID NOT = </a:t>
            </a:r>
            <a:br>
              <a:rPr lang="de-CH" b="1" dirty="0">
                <a:latin typeface="+mj-lt"/>
              </a:rPr>
            </a:br>
            <a:r>
              <a:rPr lang="de-CH" sz="2400" b="1" dirty="0">
                <a:latin typeface="+mj-lt"/>
              </a:rPr>
              <a:t>DIDN’T</a:t>
            </a:r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571355">
            <a:off x="9370302" y="5549007"/>
            <a:ext cx="460466" cy="708409"/>
          </a:xfrm>
          <a:prstGeom prst="rect">
            <a:avLst/>
          </a:prstGeom>
        </p:spPr>
      </p:pic>
      <p:sp>
        <p:nvSpPr>
          <p:cNvPr id="44" name="Ovale Legende 43"/>
          <p:cNvSpPr/>
          <p:nvPr/>
        </p:nvSpPr>
        <p:spPr>
          <a:xfrm>
            <a:off x="7484007" y="1308930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didn’t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check in 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at a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hostel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5" name="Ovale Legende 44"/>
          <p:cNvSpPr/>
          <p:nvPr/>
        </p:nvSpPr>
        <p:spPr>
          <a:xfrm>
            <a:off x="7484007" y="2599859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didn’t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take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metro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6" name="Ovale Legende 45"/>
          <p:cNvSpPr/>
          <p:nvPr/>
        </p:nvSpPr>
        <p:spPr>
          <a:xfrm>
            <a:off x="7484007" y="3890788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didn’t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talk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other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Swiss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people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past simple in the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negative form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:</a:t>
            </a:r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47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1603169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0" grpId="0" animBg="1"/>
      <p:bldP spid="44" grpId="0" animBg="1"/>
      <p:bldP spid="45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4200214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6059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2096687" y="2058085"/>
            <a:ext cx="1372150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521862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5975876" y="2058085"/>
            <a:ext cx="1289225" cy="675564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verb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206389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2102862" y="2840679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5982051" y="2840679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200214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2096687" y="3340963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5975876" y="3340963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4200214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2096687" y="3839190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5975876" y="3839190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52520" y="1568930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100" dirty="0">
                <a:solidFill>
                  <a:srgbClr val="00B0F0"/>
                </a:solidFill>
                <a:latin typeface="+mj-lt"/>
              </a:rPr>
              <a:t>?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4206389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2102862" y="4310064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5982051" y="4310064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4200214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2096687" y="4810348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975876" y="4810348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4200214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2096687" y="5308575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Did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5975876" y="5308575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walk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Ovale Legende 32"/>
          <p:cNvSpPr/>
          <p:nvPr/>
        </p:nvSpPr>
        <p:spPr>
          <a:xfrm>
            <a:off x="7609190" y="2319048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check in 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at a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hostel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36" name="Ovale Legende 35"/>
          <p:cNvSpPr/>
          <p:nvPr/>
        </p:nvSpPr>
        <p:spPr>
          <a:xfrm>
            <a:off x="7609190" y="3609977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take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metro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40" name="Ovale Legende 39"/>
          <p:cNvSpPr/>
          <p:nvPr/>
        </p:nvSpPr>
        <p:spPr>
          <a:xfrm>
            <a:off x="7609190" y="4900906"/>
            <a:ext cx="2864419" cy="1079420"/>
          </a:xfrm>
          <a:prstGeom prst="wedgeEllipseCallout">
            <a:avLst>
              <a:gd name="adj1" fmla="val 89108"/>
              <a:gd name="adj2" fmla="val -22992"/>
            </a:avLst>
          </a:prstGeom>
          <a:solidFill>
            <a:srgbClr val="E7F4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Did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you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talk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other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 Swiss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people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</a:p>
        </p:txBody>
      </p:sp>
      <p:sp>
        <p:nvSpPr>
          <p:cNvPr id="41" name="Textfeld 40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Forming the past simple as a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question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:</a:t>
            </a:r>
          </a:p>
        </p:txBody>
      </p:sp>
      <p:pic>
        <p:nvPicPr>
          <p:cNvPr id="45" name="Grafik 4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42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457136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33" grpId="0" animBg="1"/>
      <p:bldP spid="36" grpId="0" animBg="1"/>
      <p:bldP spid="4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2102418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3265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3795852" y="2058085"/>
            <a:ext cx="1588948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was /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2108593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802027" y="2840679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2102418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3795852" y="3340963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102418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795852" y="3839190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29942" y="1478618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0" dirty="0">
                <a:solidFill>
                  <a:srgbClr val="00B050"/>
                </a:solidFill>
                <a:latin typeface="+mj-lt"/>
              </a:rPr>
              <a:t>+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2108593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3802027" y="4310064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2102418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3795852" y="4810348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2102418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795852" y="5308575"/>
            <a:ext cx="1588948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552535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1" name="Abgerundetes Rechteck 30"/>
          <p:cNvSpPr/>
          <p:nvPr/>
        </p:nvSpPr>
        <p:spPr>
          <a:xfrm>
            <a:off x="5994702" y="2058085"/>
            <a:ext cx="1588948" cy="6755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rest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sentence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Abgerundetes Rechteck 31"/>
          <p:cNvSpPr/>
          <p:nvPr/>
        </p:nvSpPr>
        <p:spPr>
          <a:xfrm>
            <a:off x="6000877" y="2840679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994702" y="3340963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994702" y="3839190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6000877" y="4310064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5994702" y="4810348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5994702" y="5308575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43" name="Abgerundetes Rechteck 42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The past simple of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to be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is irregular!</a:t>
            </a: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826" y="189987"/>
            <a:ext cx="772675" cy="6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969366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/>
      <p:bldP spid="27" grpId="0" animBg="1"/>
      <p:bldP spid="28" grpId="0" animBg="1"/>
      <p:bldP spid="30" grpId="0" animBg="1"/>
      <p:bldP spid="34" grpId="0" animBg="1"/>
      <p:bldP spid="37" grpId="0" animBg="1"/>
      <p:bldP spid="38" grpId="0" animBg="1"/>
      <p:bldP spid="29" grpId="0" animBg="1"/>
      <p:bldP spid="31" grpId="0" animBg="1"/>
      <p:bldP spid="32" grpId="0" animBg="1"/>
      <p:bldP spid="33" grpId="0" animBg="1"/>
      <p:bldP spid="35" grpId="0" animBg="1"/>
      <p:bldP spid="36" grpId="0" animBg="1"/>
      <p:bldP spid="39" grpId="0" animBg="1"/>
      <p:bldP spid="40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2102418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3265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3795852" y="2058085"/>
            <a:ext cx="1372150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not /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2108593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3802027" y="2840679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2102418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3795852" y="3340963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2102418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3795852" y="3839190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29942" y="1478618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0" dirty="0">
                <a:solidFill>
                  <a:srgbClr val="FF0000"/>
                </a:solidFill>
                <a:latin typeface="+mj-lt"/>
              </a:rPr>
              <a:t>-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2108593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3802027" y="4310064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2102418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3795852" y="4810348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2102418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3795852" y="5308575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not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3" name="Abgerundetes Rechteck 32"/>
          <p:cNvSpPr/>
          <p:nvPr/>
        </p:nvSpPr>
        <p:spPr>
          <a:xfrm>
            <a:off x="5258069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5727415" y="2058085"/>
            <a:ext cx="1588948" cy="67556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rest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sentence</a:t>
            </a:r>
            <a:endParaRPr lang="de-CH" sz="20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5733590" y="2840679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5727415" y="3340963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6" name="Abgerundetes Rechteck 45"/>
          <p:cNvSpPr/>
          <p:nvPr/>
        </p:nvSpPr>
        <p:spPr>
          <a:xfrm>
            <a:off x="5727415" y="3839190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Abgerundetes Rechteck 46"/>
          <p:cNvSpPr/>
          <p:nvPr/>
        </p:nvSpPr>
        <p:spPr>
          <a:xfrm>
            <a:off x="5733590" y="4310064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5727415" y="4810348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Abgerundetes Rechteck 48"/>
          <p:cNvSpPr/>
          <p:nvPr/>
        </p:nvSpPr>
        <p:spPr>
          <a:xfrm>
            <a:off x="5727415" y="5308575"/>
            <a:ext cx="1588948" cy="385078"/>
          </a:xfrm>
          <a:prstGeom prst="roundRect">
            <a:avLst/>
          </a:prstGeom>
          <a:solidFill>
            <a:schemeClr val="accent1">
              <a:lumMod val="40000"/>
              <a:lumOff val="60000"/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0" name="Ovale Legende 49"/>
          <p:cNvSpPr/>
          <p:nvPr/>
        </p:nvSpPr>
        <p:spPr>
          <a:xfrm rot="20571355">
            <a:off x="8492816" y="3537536"/>
            <a:ext cx="3087329" cy="1539759"/>
          </a:xfrm>
          <a:prstGeom prst="wedgeEllipseCallout">
            <a:avLst>
              <a:gd name="adj1" fmla="val 8495"/>
              <a:gd name="adj2" fmla="val -17598"/>
            </a:avLst>
          </a:prstGeom>
          <a:solidFill>
            <a:srgbClr val="71E59D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latin typeface="+mj-lt"/>
              </a:rPr>
              <a:t>contracted</a:t>
            </a:r>
            <a:r>
              <a:rPr lang="de-CH" b="1" dirty="0">
                <a:latin typeface="+mj-lt"/>
              </a:rPr>
              <a:t> form:</a:t>
            </a:r>
          </a:p>
          <a:p>
            <a:pPr algn="ctr"/>
            <a:r>
              <a:rPr lang="de-CH" b="1" dirty="0">
                <a:latin typeface="+mj-lt"/>
              </a:rPr>
              <a:t>WERE NOT= </a:t>
            </a:r>
            <a:br>
              <a:rPr lang="de-CH" b="1" dirty="0">
                <a:latin typeface="+mj-lt"/>
              </a:rPr>
            </a:br>
            <a:r>
              <a:rPr lang="de-CH" sz="2400" b="1" dirty="0">
                <a:latin typeface="+mj-lt"/>
              </a:rPr>
              <a:t>WEREN’T</a:t>
            </a:r>
          </a:p>
        </p:txBody>
      </p:sp>
      <p:pic>
        <p:nvPicPr>
          <p:cNvPr id="51" name="Grafik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20571355">
            <a:off x="8718996" y="4290834"/>
            <a:ext cx="460466" cy="708409"/>
          </a:xfrm>
          <a:prstGeom prst="rect">
            <a:avLst/>
          </a:prstGeom>
        </p:spPr>
      </p:pic>
      <p:sp>
        <p:nvSpPr>
          <p:cNvPr id="35" name="Textfeld 3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The past simple of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to be 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is irregular!</a:t>
            </a:r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826" y="189987"/>
            <a:ext cx="772675" cy="6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020419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7" grpId="0" animBg="1"/>
      <p:bldP spid="18" grpId="0" animBg="1"/>
      <p:bldP spid="20" grpId="0" animBg="1"/>
      <p:bldP spid="21" grpId="0" animBg="1"/>
      <p:bldP spid="23" grpId="0" animBg="1"/>
      <p:bldP spid="24" grpId="0" animBg="1"/>
      <p:bldP spid="26" grpId="0"/>
      <p:bldP spid="27" grpId="0" animBg="1"/>
      <p:bldP spid="28" grpId="0" animBg="1"/>
      <p:bldP spid="30" grpId="0" animBg="1"/>
      <p:bldP spid="34" grpId="0" animBg="1"/>
      <p:bldP spid="37" grpId="0" animBg="1"/>
      <p:bldP spid="38" grpId="0" animBg="1"/>
      <p:bldP spid="33" grpId="0" animBg="1"/>
      <p:bldP spid="36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2" name="Abgerundetes Rechteck 11"/>
          <p:cNvSpPr/>
          <p:nvPr/>
        </p:nvSpPr>
        <p:spPr>
          <a:xfrm>
            <a:off x="4200214" y="2058085"/>
            <a:ext cx="1152173" cy="67556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solidFill>
                  <a:schemeClr val="tx1"/>
                </a:solidFill>
                <a:latin typeface="+mj-lt"/>
              </a:rPr>
              <a:t>SUBJECT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605906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4" name="Abgerundetes Rechteck 13"/>
          <p:cNvSpPr/>
          <p:nvPr/>
        </p:nvSpPr>
        <p:spPr>
          <a:xfrm>
            <a:off x="2096687" y="2058085"/>
            <a:ext cx="1372150" cy="67556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 /</a:t>
            </a:r>
            <a:br>
              <a:rPr lang="de-CH" sz="2000" b="1" dirty="0">
                <a:solidFill>
                  <a:schemeClr val="tx1"/>
                </a:solidFill>
                <a:latin typeface="+mj-lt"/>
              </a:rPr>
            </a:b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5521862" y="2058085"/>
            <a:ext cx="381935" cy="675564"/>
          </a:xfrm>
          <a:prstGeom prst="roundRect">
            <a:avLst/>
          </a:prstGeom>
          <a:solidFill>
            <a:schemeClr val="bg1">
              <a:lumMod val="75000"/>
              <a:alpha val="1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+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6" name="Abgerundetes Rechteck 15"/>
          <p:cNvSpPr/>
          <p:nvPr/>
        </p:nvSpPr>
        <p:spPr>
          <a:xfrm>
            <a:off x="5975876" y="2058085"/>
            <a:ext cx="1289225" cy="675564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 err="1">
                <a:solidFill>
                  <a:schemeClr val="tx1"/>
                </a:solidFill>
                <a:latin typeface="+mj-lt"/>
              </a:rPr>
              <a:t>rest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b="1" dirty="0" err="1">
                <a:solidFill>
                  <a:schemeClr val="tx1"/>
                </a:solidFill>
                <a:latin typeface="+mj-lt"/>
              </a:rPr>
              <a:t>sentence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7" name="Abgerundetes Rechteck 16"/>
          <p:cNvSpPr/>
          <p:nvPr/>
        </p:nvSpPr>
        <p:spPr>
          <a:xfrm>
            <a:off x="4206389" y="2840679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I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8" name="Abgerundetes Rechteck 17"/>
          <p:cNvSpPr/>
          <p:nvPr/>
        </p:nvSpPr>
        <p:spPr>
          <a:xfrm>
            <a:off x="2102862" y="2840679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9" name="Abgerundetes Rechteck 18"/>
          <p:cNvSpPr/>
          <p:nvPr/>
        </p:nvSpPr>
        <p:spPr>
          <a:xfrm>
            <a:off x="5982051" y="2840679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0" name="Abgerundetes Rechteck 19"/>
          <p:cNvSpPr/>
          <p:nvPr/>
        </p:nvSpPr>
        <p:spPr>
          <a:xfrm>
            <a:off x="4200214" y="3340963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1" name="Abgerundetes Rechteck 20"/>
          <p:cNvSpPr/>
          <p:nvPr/>
        </p:nvSpPr>
        <p:spPr>
          <a:xfrm>
            <a:off x="2096687" y="3340963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5975876" y="3340963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3" name="Abgerundetes Rechteck 22"/>
          <p:cNvSpPr/>
          <p:nvPr/>
        </p:nvSpPr>
        <p:spPr>
          <a:xfrm>
            <a:off x="4200214" y="3839190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he/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she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/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it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2096687" y="3839190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solidFill>
                  <a:schemeClr val="tx1"/>
                </a:solidFill>
                <a:latin typeface="+mj-lt"/>
              </a:rPr>
              <a:t>Was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5" name="Abgerundetes Rechteck 24"/>
          <p:cNvSpPr/>
          <p:nvPr/>
        </p:nvSpPr>
        <p:spPr>
          <a:xfrm>
            <a:off x="5975876" y="3839190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6" name="Ellipse 25"/>
          <p:cNvSpPr/>
          <p:nvPr/>
        </p:nvSpPr>
        <p:spPr>
          <a:xfrm>
            <a:off x="152520" y="1568930"/>
            <a:ext cx="1705232" cy="145175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1100" dirty="0">
                <a:solidFill>
                  <a:srgbClr val="00B0F0"/>
                </a:solidFill>
                <a:latin typeface="+mj-lt"/>
              </a:rPr>
              <a:t>?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4206389" y="4310064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we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2102862" y="4310064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5982051" y="4310064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0" name="Abgerundetes Rechteck 29"/>
          <p:cNvSpPr/>
          <p:nvPr/>
        </p:nvSpPr>
        <p:spPr>
          <a:xfrm>
            <a:off x="4200214" y="4810348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you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4" name="Abgerundetes Rechteck 33"/>
          <p:cNvSpPr/>
          <p:nvPr/>
        </p:nvSpPr>
        <p:spPr>
          <a:xfrm>
            <a:off x="2096687" y="4810348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5" name="Abgerundetes Rechteck 34"/>
          <p:cNvSpPr/>
          <p:nvPr/>
        </p:nvSpPr>
        <p:spPr>
          <a:xfrm>
            <a:off x="5975876" y="4810348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7" name="Abgerundetes Rechteck 36"/>
          <p:cNvSpPr/>
          <p:nvPr/>
        </p:nvSpPr>
        <p:spPr>
          <a:xfrm>
            <a:off x="4200214" y="5308575"/>
            <a:ext cx="1152173" cy="38507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chemeClr val="tx1"/>
                </a:solidFill>
                <a:latin typeface="+mj-lt"/>
              </a:rPr>
              <a:t>they</a:t>
            </a:r>
            <a:endParaRPr lang="de-CH" sz="2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8" name="Abgerundetes Rechteck 37"/>
          <p:cNvSpPr/>
          <p:nvPr/>
        </p:nvSpPr>
        <p:spPr>
          <a:xfrm>
            <a:off x="2096687" y="5308575"/>
            <a:ext cx="1372150" cy="385078"/>
          </a:xfrm>
          <a:prstGeom prst="roundRect">
            <a:avLst/>
          </a:prstGeom>
          <a:solidFill>
            <a:schemeClr val="accent6">
              <a:lumMod val="40000"/>
              <a:lumOff val="60000"/>
              <a:alpha val="4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Were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9" name="Abgerundetes Rechteck 38"/>
          <p:cNvSpPr/>
          <p:nvPr/>
        </p:nvSpPr>
        <p:spPr>
          <a:xfrm>
            <a:off x="5975876" y="5308575"/>
            <a:ext cx="1289225" cy="385078"/>
          </a:xfrm>
          <a:prstGeom prst="roundRect">
            <a:avLst/>
          </a:prstGeom>
          <a:solidFill>
            <a:srgbClr val="FCD7FF">
              <a:alpha val="4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/>
                </a:solidFill>
                <a:latin typeface="+mj-lt"/>
              </a:rPr>
              <a:t>at </a:t>
            </a:r>
            <a:r>
              <a:rPr lang="de-CH" dirty="0" err="1">
                <a:solidFill>
                  <a:schemeClr val="tx1"/>
                </a:solidFill>
                <a:latin typeface="+mj-lt"/>
              </a:rPr>
              <a:t>home</a:t>
            </a:r>
            <a:r>
              <a:rPr lang="de-CH" dirty="0">
                <a:solidFill>
                  <a:schemeClr val="tx1"/>
                </a:solidFill>
                <a:latin typeface="+mj-lt"/>
              </a:rPr>
              <a:t>?</a:t>
            </a:r>
            <a:endParaRPr lang="de-CH" sz="24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The past simple of </a:t>
            </a:r>
            <a:r>
              <a:rPr lang="en-US" sz="2400" b="1" dirty="0">
                <a:solidFill>
                  <a:srgbClr val="00B050"/>
                </a:solidFill>
                <a:latin typeface="+mj-lt"/>
              </a:rPr>
              <a:t>to be</a:t>
            </a:r>
            <a:r>
              <a:rPr lang="en-US" sz="2400" dirty="0">
                <a:solidFill>
                  <a:srgbClr val="00B050"/>
                </a:solidFill>
                <a:latin typeface="+mj-lt"/>
              </a:rPr>
              <a:t> is irregular!</a:t>
            </a: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3826" y="189987"/>
            <a:ext cx="772675" cy="66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3053403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 animBg="1"/>
      <p:bldP spid="28" grpId="0" animBg="1"/>
      <p:bldP spid="29" grpId="0" animBg="1"/>
      <p:bldP spid="30" grpId="0" animBg="1"/>
      <p:bldP spid="34" grpId="0" animBg="1"/>
      <p:bldP spid="35" grpId="0" animBg="1"/>
      <p:bldP spid="37" grpId="0" animBg="1"/>
      <p:bldP spid="38" grpId="0" animBg="1"/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 rotWithShape="1"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33" name="Abgerundetes Rechteck 32"/>
          <p:cNvSpPr/>
          <p:nvPr/>
        </p:nvSpPr>
        <p:spPr>
          <a:xfrm>
            <a:off x="307146" y="1493096"/>
            <a:ext cx="6262463" cy="1000336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General: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dirty="0">
                <a:solidFill>
                  <a:schemeClr val="tx1"/>
                </a:solidFill>
                <a:latin typeface="+mj-lt"/>
              </a:rPr>
              <a:t>Add </a:t>
            </a:r>
            <a:r>
              <a:rPr lang="de-CH" sz="2000" b="1" dirty="0">
                <a:solidFill>
                  <a:srgbClr val="7030A0"/>
                </a:solidFill>
                <a:latin typeface="+mj-lt"/>
              </a:rPr>
              <a:t>–ED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base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form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verb.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6" name="Abgerundetes Rechteck 35"/>
          <p:cNvSpPr/>
          <p:nvPr/>
        </p:nvSpPr>
        <p:spPr>
          <a:xfrm>
            <a:off x="6782763" y="1479028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talk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0" name="Abgerundetes Rechteck 39"/>
          <p:cNvSpPr/>
          <p:nvPr/>
        </p:nvSpPr>
        <p:spPr>
          <a:xfrm>
            <a:off x="7809705" y="1479028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1" name="Abgerundetes Rechteck 40"/>
          <p:cNvSpPr/>
          <p:nvPr/>
        </p:nvSpPr>
        <p:spPr>
          <a:xfrm>
            <a:off x="8595152" y="1479028"/>
            <a:ext cx="1181894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talk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6782763" y="2031119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play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7809705" y="2031119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8595152" y="2031119"/>
            <a:ext cx="1181894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play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46" name="Abgerundetes Rechteck 45"/>
          <p:cNvSpPr/>
          <p:nvPr/>
        </p:nvSpPr>
        <p:spPr>
          <a:xfrm>
            <a:off x="307145" y="2660991"/>
            <a:ext cx="6262464" cy="1007454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Verbs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ending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–e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: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dirty="0" err="1">
                <a:solidFill>
                  <a:schemeClr val="tx1"/>
                </a:solidFill>
                <a:latin typeface="+mj-lt"/>
              </a:rPr>
              <a:t>add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rgbClr val="7030A0"/>
                </a:solidFill>
                <a:latin typeface="+mj-lt"/>
              </a:rPr>
              <a:t>–D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7" name="Abgerundetes Rechteck 46"/>
          <p:cNvSpPr/>
          <p:nvPr/>
        </p:nvSpPr>
        <p:spPr>
          <a:xfrm>
            <a:off x="6782760" y="2660991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arrive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8" name="Abgerundetes Rechteck 47"/>
          <p:cNvSpPr/>
          <p:nvPr/>
        </p:nvSpPr>
        <p:spPr>
          <a:xfrm>
            <a:off x="7809702" y="2660991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49" name="Abgerundetes Rechteck 48"/>
          <p:cNvSpPr/>
          <p:nvPr/>
        </p:nvSpPr>
        <p:spPr>
          <a:xfrm>
            <a:off x="8595149" y="2660991"/>
            <a:ext cx="1181897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arrive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50" name="Abgerundetes Rechteck 49"/>
          <p:cNvSpPr/>
          <p:nvPr/>
        </p:nvSpPr>
        <p:spPr>
          <a:xfrm>
            <a:off x="6782760" y="3206132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live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1" name="Abgerundetes Rechteck 50"/>
          <p:cNvSpPr/>
          <p:nvPr/>
        </p:nvSpPr>
        <p:spPr>
          <a:xfrm>
            <a:off x="7809702" y="3206132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2" name="Abgerundetes Rechteck 51"/>
          <p:cNvSpPr/>
          <p:nvPr/>
        </p:nvSpPr>
        <p:spPr>
          <a:xfrm>
            <a:off x="8595149" y="3206132"/>
            <a:ext cx="1181897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live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53" name="Abgerundetes Rechteck 52"/>
          <p:cNvSpPr/>
          <p:nvPr/>
        </p:nvSpPr>
        <p:spPr>
          <a:xfrm>
            <a:off x="307145" y="3969059"/>
            <a:ext cx="6262464" cy="993391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Verbs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ending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short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stressed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vowel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consonant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: </a:t>
            </a:r>
            <a:r>
              <a:rPr lang="de-CH" b="1" dirty="0">
                <a:solidFill>
                  <a:srgbClr val="7030A0"/>
                </a:solidFill>
                <a:latin typeface="+mj-lt"/>
              </a:rPr>
              <a:t>DOUBLE THE CONSONANT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add</a:t>
            </a:r>
            <a:r>
              <a:rPr lang="de-CH" sz="2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rgbClr val="7030A0"/>
                </a:solidFill>
                <a:latin typeface="+mj-lt"/>
              </a:rPr>
              <a:t>–ED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6768693" y="3969061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stop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5" name="Abgerundetes Rechteck 54"/>
          <p:cNvSpPr/>
          <p:nvPr/>
        </p:nvSpPr>
        <p:spPr>
          <a:xfrm>
            <a:off x="7795635" y="3969061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6" name="Abgerundetes Rechteck 55"/>
          <p:cNvSpPr/>
          <p:nvPr/>
        </p:nvSpPr>
        <p:spPr>
          <a:xfrm>
            <a:off x="8581082" y="3969061"/>
            <a:ext cx="1195964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stop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ped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57" name="Abgerundetes Rechteck 56"/>
          <p:cNvSpPr/>
          <p:nvPr/>
        </p:nvSpPr>
        <p:spPr>
          <a:xfrm>
            <a:off x="6768693" y="4500138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plan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8" name="Abgerundetes Rechteck 57"/>
          <p:cNvSpPr/>
          <p:nvPr/>
        </p:nvSpPr>
        <p:spPr>
          <a:xfrm>
            <a:off x="7795635" y="4500138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59" name="Abgerundetes Rechteck 58"/>
          <p:cNvSpPr/>
          <p:nvPr/>
        </p:nvSpPr>
        <p:spPr>
          <a:xfrm>
            <a:off x="8581082" y="4500138"/>
            <a:ext cx="1195964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plan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ned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60" name="Abgerundetes Rechteck 59"/>
          <p:cNvSpPr/>
          <p:nvPr/>
        </p:nvSpPr>
        <p:spPr>
          <a:xfrm>
            <a:off x="307146" y="5299666"/>
            <a:ext cx="6262463" cy="1057065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>
                <a:solidFill>
                  <a:schemeClr val="tx1"/>
                </a:solidFill>
                <a:latin typeface="+mj-lt"/>
              </a:rPr>
              <a:t>Verbs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ending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in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consonant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–y: </a:t>
            </a:r>
          </a:p>
          <a:p>
            <a:r>
              <a:rPr lang="de-CH" b="1" dirty="0">
                <a:solidFill>
                  <a:srgbClr val="7030A0"/>
                </a:solidFill>
                <a:latin typeface="+mj-lt"/>
              </a:rPr>
              <a:t>DELETE –Y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add</a:t>
            </a:r>
            <a:r>
              <a:rPr lang="de-CH" dirty="0">
                <a:solidFill>
                  <a:srgbClr val="7030A0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rgbClr val="7030A0"/>
                </a:solidFill>
                <a:latin typeface="+mj-lt"/>
              </a:rPr>
              <a:t>–IED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: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1" name="Abgerundetes Rechteck 60"/>
          <p:cNvSpPr/>
          <p:nvPr/>
        </p:nvSpPr>
        <p:spPr>
          <a:xfrm>
            <a:off x="6805034" y="5350810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carry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2" name="Abgerundetes Rechteck 61"/>
          <p:cNvSpPr/>
          <p:nvPr/>
        </p:nvSpPr>
        <p:spPr>
          <a:xfrm>
            <a:off x="7831976" y="5350810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3" name="Abgerundetes Rechteck 62"/>
          <p:cNvSpPr/>
          <p:nvPr/>
        </p:nvSpPr>
        <p:spPr>
          <a:xfrm>
            <a:off x="8617423" y="5350810"/>
            <a:ext cx="1159623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carr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ied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64" name="Abgerundetes Rechteck 63"/>
          <p:cNvSpPr/>
          <p:nvPr/>
        </p:nvSpPr>
        <p:spPr>
          <a:xfrm>
            <a:off x="6805034" y="5895956"/>
            <a:ext cx="855993" cy="462313"/>
          </a:xfrm>
          <a:prstGeom prst="roundRect">
            <a:avLst/>
          </a:prstGeom>
          <a:solidFill>
            <a:srgbClr val="FFFF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cry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5" name="Abgerundetes Rechteck 64"/>
          <p:cNvSpPr/>
          <p:nvPr/>
        </p:nvSpPr>
        <p:spPr>
          <a:xfrm>
            <a:off x="7831976" y="5895956"/>
            <a:ext cx="642633" cy="46231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</a:t>
            </a:r>
            <a:endParaRPr lang="de-CH" sz="28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66" name="Abgerundetes Rechteck 65"/>
          <p:cNvSpPr/>
          <p:nvPr/>
        </p:nvSpPr>
        <p:spPr>
          <a:xfrm>
            <a:off x="8617423" y="5895956"/>
            <a:ext cx="1159623" cy="462313"/>
          </a:xfrm>
          <a:prstGeom prst="roundRect">
            <a:avLst/>
          </a:prstGeom>
          <a:solidFill>
            <a:srgbClr val="FFFF00">
              <a:alpha val="4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cr</a:t>
            </a:r>
            <a:r>
              <a:rPr lang="de-CH" sz="2000" dirty="0" err="1">
                <a:solidFill>
                  <a:srgbClr val="D51DBF"/>
                </a:solidFill>
                <a:latin typeface="+mj-lt"/>
                <a:sym typeface="Wingdings" panose="05000000000000000000" pitchFamily="2" charset="2"/>
              </a:rPr>
              <a:t>ied</a:t>
            </a:r>
            <a:endParaRPr lang="de-CH" sz="2800" dirty="0">
              <a:solidFill>
                <a:srgbClr val="D51DBF"/>
              </a:solidFill>
              <a:latin typeface="+mj-lt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PAST SIMPLE</a:t>
            </a:r>
          </a:p>
        </p:txBody>
      </p:sp>
      <p:sp>
        <p:nvSpPr>
          <p:cNvPr id="37" name="Abgerundetes Rechteck 36"/>
          <p:cNvSpPr/>
          <p:nvPr/>
        </p:nvSpPr>
        <p:spPr>
          <a:xfrm>
            <a:off x="293568" y="274389"/>
            <a:ext cx="11556310" cy="71898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>
                <a:solidFill>
                  <a:srgbClr val="00B050"/>
                </a:solidFill>
                <a:latin typeface="+mj-lt"/>
              </a:rPr>
              <a:t>        Spelling rules for past simple forms</a:t>
            </a:r>
          </a:p>
        </p:txBody>
      </p:sp>
      <p:pic>
        <p:nvPicPr>
          <p:cNvPr id="39" name="Grafik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7135" y="215610"/>
            <a:ext cx="460466" cy="708409"/>
          </a:xfrm>
          <a:prstGeom prst="rect">
            <a:avLst/>
          </a:prstGeom>
        </p:spPr>
      </p:pic>
      <p:sp>
        <p:nvSpPr>
          <p:cNvPr id="35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07557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  <p:bldP spid="40" grpId="0" animBg="1"/>
      <p:bldP spid="41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3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1208</Words>
  <Application>Microsoft Office PowerPoint</Application>
  <PresentationFormat>Breitbild</PresentationFormat>
  <Paragraphs>475</Paragraphs>
  <Slides>16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 JULIAN</vt:lpstr>
      <vt:lpstr>Arial</vt:lpstr>
      <vt:lpstr>Arial Black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Microsoft-Konto;SchulArena.com GmbH</dc:creator>
  <cp:lastModifiedBy>Selina Tuchschmid</cp:lastModifiedBy>
  <cp:revision>343</cp:revision>
  <dcterms:created xsi:type="dcterms:W3CDTF">2014-09-19T15:37:38Z</dcterms:created>
  <dcterms:modified xsi:type="dcterms:W3CDTF">2020-06-26T14:51:34Z</dcterms:modified>
</cp:coreProperties>
</file>