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10" r:id="rId2"/>
    <p:sldId id="300" r:id="rId3"/>
    <p:sldId id="304" r:id="rId4"/>
    <p:sldId id="305" r:id="rId5"/>
    <p:sldId id="306" r:id="rId6"/>
    <p:sldId id="307" r:id="rId7"/>
    <p:sldId id="308" r:id="rId8"/>
    <p:sldId id="302" r:id="rId9"/>
    <p:sldId id="309" r:id="rId10"/>
    <p:sldId id="278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B8FA"/>
    <a:srgbClr val="AFF0A4"/>
    <a:srgbClr val="FF9813"/>
    <a:srgbClr val="FFC715"/>
    <a:srgbClr val="D69800"/>
    <a:srgbClr val="F8A128"/>
    <a:srgbClr val="474672"/>
    <a:srgbClr val="E5EFF1"/>
    <a:srgbClr val="FFD653"/>
    <a:srgbClr val="9EA9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67" autoAdjust="0"/>
    <p:restoredTop sz="93545" autoAdjust="0"/>
  </p:normalViewPr>
  <p:slideViewPr>
    <p:cSldViewPr snapToGrid="0">
      <p:cViewPr varScale="1">
        <p:scale>
          <a:sx n="116" d="100"/>
          <a:sy n="116" d="100"/>
        </p:scale>
        <p:origin x="108" y="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3270A-41A6-4DBF-9FD0-717C841A657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566D5-19DC-46CB-BD9F-527AE77CA3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007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93221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57808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14886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053152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663578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408328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68525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282107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34263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801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925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77787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8518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265407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69460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96716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67474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2117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863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078540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817338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255299" y="6396335"/>
            <a:ext cx="2936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SchulArena.com</a:t>
            </a:r>
            <a:endParaRPr lang="de-CH" dirty="0">
              <a:solidFill>
                <a:schemeClr val="bg2">
                  <a:lumMod val="9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A3D344F5-82A2-9E4F-891A-02C1C69841DD}"/>
              </a:ext>
            </a:extLst>
          </p:cNvPr>
          <p:cNvSpPr txBox="1">
            <a:spLocks/>
          </p:cNvSpPr>
          <p:nvPr/>
        </p:nvSpPr>
        <p:spPr>
          <a:xfrm>
            <a:off x="-6824" y="587756"/>
            <a:ext cx="7795648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English </a:t>
            </a:r>
            <a:r>
              <a:rPr lang="de-DE" sz="720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Grammar</a:t>
            </a:r>
            <a:endParaRPr lang="de-DE" sz="7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C07304A0-D334-6041-8F3B-98CDA65CB50D}"/>
              </a:ext>
            </a:extLst>
          </p:cNvPr>
          <p:cNvSpPr txBox="1">
            <a:spLocks/>
          </p:cNvSpPr>
          <p:nvPr/>
        </p:nvSpPr>
        <p:spPr>
          <a:xfrm>
            <a:off x="-6826" y="1981638"/>
            <a:ext cx="7626826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Past</a:t>
            </a:r>
            <a:r>
              <a:rPr lang="de-DE" sz="7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continuous</a:t>
            </a:r>
            <a:endParaRPr lang="de-DE" sz="72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7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6" name="Textfeld 3"/>
          <p:cNvSpPr txBox="1"/>
          <p:nvPr/>
        </p:nvSpPr>
        <p:spPr>
          <a:xfrm>
            <a:off x="4638904" y="3951896"/>
            <a:ext cx="742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600" dirty="0">
                <a:latin typeface="Arial Black" panose="020B0A04020102020204" pitchFamily="34" charset="0"/>
              </a:rPr>
              <a:t>SchulArena</a:t>
            </a:r>
            <a:r>
              <a:rPr lang="de-CH" sz="3600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de-CH" sz="3600" dirty="0">
                <a:latin typeface="Arial Black" panose="020B0A04020102020204" pitchFamily="34" charset="0"/>
              </a:rPr>
              <a:t>com</a:t>
            </a:r>
          </a:p>
        </p:txBody>
      </p:sp>
      <p:sp>
        <p:nvSpPr>
          <p:cNvPr id="7" name="Textfeld 4"/>
          <p:cNvSpPr txBox="1"/>
          <p:nvPr/>
        </p:nvSpPr>
        <p:spPr>
          <a:xfrm>
            <a:off x="4649091" y="4508075"/>
            <a:ext cx="620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>
                <a:latin typeface="+mj-lt"/>
              </a:rPr>
              <a:t>Online gibt es noch viele Vertiefungsübungen zu diesem Thema!</a:t>
            </a:r>
          </a:p>
        </p:txBody>
      </p:sp>
    </p:spTree>
    <p:extLst>
      <p:ext uri="{BB962C8B-B14F-4D97-AF65-F5344CB8AC3E}">
        <p14:creationId xmlns:p14="http://schemas.microsoft.com/office/powerpoint/2010/main" val="20958068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pic>
        <p:nvPicPr>
          <p:cNvPr id="1028" name="Picture 4" descr="http://shirta.de/media/catalog/product/cache/1/small_image/295x295/9df78eab33525d08d6e5fb8d27136e95/w/e/wellenlinie-d75482817.png"/>
          <p:cNvPicPr>
            <a:picLocks noChangeAspect="1" noChangeArrowheads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71" y="4056666"/>
            <a:ext cx="4160484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hteck 21"/>
          <p:cNvSpPr/>
          <p:nvPr/>
        </p:nvSpPr>
        <p:spPr>
          <a:xfrm>
            <a:off x="324471" y="3273832"/>
            <a:ext cx="2906832" cy="717839"/>
          </a:xfrm>
          <a:prstGeom prst="rect">
            <a:avLst/>
          </a:prstGeom>
          <a:solidFill>
            <a:srgbClr val="E8D0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Glen 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walking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city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u="sng" dirty="0" err="1">
                <a:solidFill>
                  <a:schemeClr val="tx1"/>
                </a:solidFill>
                <a:latin typeface="+mj-lt"/>
              </a:rPr>
              <a:t>turned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midnight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14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Use of the past continuous</a:t>
            </a:r>
            <a:endParaRPr lang="de-CH" sz="2400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sp>
        <p:nvSpPr>
          <p:cNvPr id="38" name="Rechteck 37"/>
          <p:cNvSpPr/>
          <p:nvPr/>
        </p:nvSpPr>
        <p:spPr>
          <a:xfrm>
            <a:off x="3395917" y="3273832"/>
            <a:ext cx="2906832" cy="717839"/>
          </a:xfrm>
          <a:prstGeom prst="rect">
            <a:avLst/>
          </a:prstGeom>
          <a:solidFill>
            <a:srgbClr val="E8D0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having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dinner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dirty="0">
                <a:solidFill>
                  <a:schemeClr val="tx1"/>
                </a:solidFill>
                <a:latin typeface="+mj-lt"/>
              </a:rPr>
            </a:br>
            <a:r>
              <a:rPr lang="de-CH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u="sng" dirty="0" err="1">
                <a:solidFill>
                  <a:schemeClr val="tx1"/>
                </a:solidFill>
                <a:latin typeface="+mj-lt"/>
              </a:rPr>
              <a:t>started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rain.</a:t>
            </a:r>
            <a:endParaRPr lang="de-CH" sz="14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6467363" y="3273831"/>
            <a:ext cx="2906832" cy="717839"/>
          </a:xfrm>
          <a:prstGeom prst="rect">
            <a:avLst/>
          </a:prstGeom>
          <a:solidFill>
            <a:srgbClr val="E8D0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sleeping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dirty="0">
                <a:solidFill>
                  <a:schemeClr val="tx1"/>
                </a:solidFill>
                <a:latin typeface="+mj-lt"/>
              </a:rPr>
            </a:br>
            <a:r>
              <a:rPr lang="de-CH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alarm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u="sng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off.</a:t>
            </a:r>
            <a:endParaRPr lang="de-CH" sz="1400" b="1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293568" y="1175446"/>
            <a:ext cx="11556310" cy="1798721"/>
          </a:xfrm>
          <a:prstGeom prst="roundRect">
            <a:avLst/>
          </a:prstGeom>
          <a:solidFill>
            <a:srgbClr val="FFFF00">
              <a:alpha val="1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tx1"/>
                </a:solidFill>
                <a:latin typeface="+mj-lt"/>
              </a:rPr>
              <a:t>Use the past continuous to talk about…</a:t>
            </a:r>
          </a:p>
          <a:p>
            <a:pPr marL="18000" indent="-10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…actions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in progress at a particular moment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 in the past</a:t>
            </a:r>
          </a:p>
          <a:p>
            <a:pPr marL="18000" indent="-1080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+mj-lt"/>
              </a:rPr>
              <a:t>…actions that are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in progress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in the past and that are </a:t>
            </a:r>
            <a:r>
              <a:rPr lang="en-US" b="1" dirty="0">
                <a:solidFill>
                  <a:schemeClr val="tx1"/>
                </a:solidFill>
                <a:latin typeface="+mj-lt"/>
              </a:rPr>
              <a:t>interrupted by other shorter actions </a:t>
            </a: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tx1"/>
                </a:solidFill>
                <a:latin typeface="+mj-lt"/>
              </a:rPr>
              <a:t>(</a:t>
            </a:r>
            <a:r>
              <a:rPr lang="en-US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the shorter actions are in the past simple).</a:t>
            </a:r>
          </a:p>
        </p:txBody>
      </p:sp>
      <p:cxnSp>
        <p:nvCxnSpPr>
          <p:cNvPr id="5" name="Gerade Verbindung mit Pfeil 4"/>
          <p:cNvCxnSpPr/>
          <p:nvPr/>
        </p:nvCxnSpPr>
        <p:spPr>
          <a:xfrm>
            <a:off x="326488" y="5243696"/>
            <a:ext cx="6464071" cy="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llipse 5"/>
          <p:cNvSpPr/>
          <p:nvPr/>
        </p:nvSpPr>
        <p:spPr>
          <a:xfrm>
            <a:off x="3408440" y="5076207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4" name="Ellipse 43"/>
          <p:cNvSpPr/>
          <p:nvPr/>
        </p:nvSpPr>
        <p:spPr>
          <a:xfrm>
            <a:off x="4805724" y="5073069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8" name="Gerader Verbinder 7"/>
          <p:cNvCxnSpPr/>
          <p:nvPr/>
        </p:nvCxnSpPr>
        <p:spPr>
          <a:xfrm flipV="1">
            <a:off x="3575929" y="4644778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/>
          <p:cNvCxnSpPr/>
          <p:nvPr/>
        </p:nvCxnSpPr>
        <p:spPr>
          <a:xfrm flipV="1">
            <a:off x="4973213" y="4644777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/>
          <p:cNvSpPr/>
          <p:nvPr/>
        </p:nvSpPr>
        <p:spPr>
          <a:xfrm>
            <a:off x="2616961" y="4241900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7030A0"/>
                </a:solidFill>
                <a:latin typeface="+mj-lt"/>
              </a:rPr>
              <a:t>It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started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to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rain.</a:t>
            </a:r>
          </a:p>
        </p:txBody>
      </p:sp>
      <p:sp>
        <p:nvSpPr>
          <p:cNvPr id="50" name="Rechteck 49"/>
          <p:cNvSpPr/>
          <p:nvPr/>
        </p:nvSpPr>
        <p:spPr>
          <a:xfrm>
            <a:off x="4484955" y="4287817"/>
            <a:ext cx="976516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7030A0"/>
                </a:solidFill>
                <a:latin typeface="+mj-lt"/>
              </a:rPr>
              <a:t>now</a:t>
            </a:r>
            <a:endParaRPr lang="de-CH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-356435" y="5441218"/>
            <a:ext cx="3607107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We</a:t>
            </a:r>
            <a:r>
              <a:rPr lang="de-CH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were</a:t>
            </a:r>
            <a:r>
              <a:rPr lang="de-CH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having</a:t>
            </a:r>
            <a:r>
              <a:rPr lang="de-CH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dinner</a:t>
            </a:r>
            <a:r>
              <a:rPr lang="de-CH" b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1443" y="4428103"/>
            <a:ext cx="2434492" cy="1624909"/>
          </a:xfrm>
          <a:prstGeom prst="rect">
            <a:avLst/>
          </a:prstGeom>
        </p:spPr>
      </p:pic>
      <p:sp>
        <p:nvSpPr>
          <p:cNvPr id="20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24971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6" grpId="0" animBg="1"/>
      <p:bldP spid="38" grpId="0" animBg="1"/>
      <p:bldP spid="39" grpId="0" animBg="1"/>
      <p:bldP spid="6" grpId="0" animBg="1"/>
      <p:bldP spid="44" grpId="0" animBg="1"/>
      <p:bldP spid="10" grpId="0"/>
      <p:bldP spid="50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past continuous (positive sentence)</a:t>
            </a:r>
            <a:endParaRPr lang="de-CH" sz="2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sp>
        <p:nvSpPr>
          <p:cNvPr id="70" name="Abgerundetes Rechteck 69"/>
          <p:cNvSpPr/>
          <p:nvPr/>
        </p:nvSpPr>
        <p:spPr>
          <a:xfrm>
            <a:off x="1274263" y="1336653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2498351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2967697" y="1336653"/>
            <a:ext cx="1588948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/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1280438" y="2119247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2973872" y="2119247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1274263" y="2619531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2967697" y="2619531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1274263" y="311775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2967697" y="3117758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42956" y="1141773"/>
            <a:ext cx="981527" cy="8704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100" dirty="0">
                <a:solidFill>
                  <a:srgbClr val="00B050"/>
                </a:solidFill>
                <a:latin typeface="+mj-lt"/>
              </a:rPr>
              <a:t>+</a:t>
            </a:r>
          </a:p>
        </p:txBody>
      </p:sp>
      <p:sp>
        <p:nvSpPr>
          <p:cNvPr id="80" name="Abgerundetes Rechteck 79"/>
          <p:cNvSpPr/>
          <p:nvPr/>
        </p:nvSpPr>
        <p:spPr>
          <a:xfrm>
            <a:off x="1280438" y="3588632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2973872" y="3588632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1274263" y="4088916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2967697" y="4088916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1274263" y="458714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2967697" y="4587143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4644056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5113402" y="1336653"/>
            <a:ext cx="1588948" cy="6755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b="1" dirty="0">
                <a:solidFill>
                  <a:schemeClr val="tx1"/>
                </a:solidFill>
                <a:latin typeface="+mj-lt"/>
              </a:rPr>
            </a:br>
            <a:r>
              <a:rPr lang="de-CH" b="1" dirty="0">
                <a:solidFill>
                  <a:schemeClr val="tx1"/>
                </a:solidFill>
                <a:latin typeface="+mj-lt"/>
              </a:rPr>
              <a:t>+ -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ing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119577" y="2119247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5113402" y="2619531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5113402" y="3117758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5119577" y="3588632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5113402" y="4088916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5113402" y="4587143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546316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past continuous (negative sentence)</a:t>
            </a:r>
            <a:endParaRPr lang="de-CH" sz="2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sp>
        <p:nvSpPr>
          <p:cNvPr id="70" name="Abgerundetes Rechteck 69"/>
          <p:cNvSpPr/>
          <p:nvPr/>
        </p:nvSpPr>
        <p:spPr>
          <a:xfrm>
            <a:off x="1274263" y="1336653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2498351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2967697" y="1336653"/>
            <a:ext cx="1588948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not /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1280438" y="2119247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2973872" y="2119247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1274263" y="2619531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2967697" y="2619531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1274263" y="311775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2967697" y="3117758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142956" y="1141773"/>
            <a:ext cx="981527" cy="8704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100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80" name="Abgerundetes Rechteck 79"/>
          <p:cNvSpPr/>
          <p:nvPr/>
        </p:nvSpPr>
        <p:spPr>
          <a:xfrm>
            <a:off x="1280438" y="3588632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2973872" y="3588632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1274263" y="4088916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2967697" y="4088916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1274263" y="458714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2967697" y="4587143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4644056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5113402" y="1336653"/>
            <a:ext cx="1588948" cy="6755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b="1" dirty="0">
                <a:solidFill>
                  <a:schemeClr val="tx1"/>
                </a:solidFill>
                <a:latin typeface="+mj-lt"/>
              </a:rPr>
            </a:br>
            <a:r>
              <a:rPr lang="de-CH" b="1" dirty="0">
                <a:solidFill>
                  <a:schemeClr val="tx1"/>
                </a:solidFill>
                <a:latin typeface="+mj-lt"/>
              </a:rPr>
              <a:t>+ -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ing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119577" y="2119247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5113402" y="2619531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5113402" y="3117758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5119577" y="3588632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5113402" y="4088916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5113402" y="4587143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" name="Ovale Legende 93"/>
          <p:cNvSpPr/>
          <p:nvPr/>
        </p:nvSpPr>
        <p:spPr>
          <a:xfrm rot="21274092">
            <a:off x="6328175" y="5067211"/>
            <a:ext cx="5595161" cy="1453714"/>
          </a:xfrm>
          <a:prstGeom prst="wedgeEllipseCallout">
            <a:avLst>
              <a:gd name="adj1" fmla="val -9065"/>
              <a:gd name="adj2" fmla="val -2644"/>
            </a:avLst>
          </a:prstGeom>
          <a:solidFill>
            <a:srgbClr val="71E5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400" dirty="0" err="1">
                <a:latin typeface="+mj-lt"/>
              </a:rPr>
              <a:t>contracted</a:t>
            </a:r>
            <a:r>
              <a:rPr lang="de-CH" sz="1400" dirty="0">
                <a:latin typeface="+mj-lt"/>
              </a:rPr>
              <a:t> </a:t>
            </a:r>
            <a:r>
              <a:rPr lang="de-CH" sz="1400" dirty="0" err="1">
                <a:latin typeface="+mj-lt"/>
              </a:rPr>
              <a:t>forms</a:t>
            </a:r>
            <a:r>
              <a:rPr lang="de-CH" sz="1400" dirty="0">
                <a:latin typeface="+mj-lt"/>
              </a:rPr>
              <a:t>:</a:t>
            </a:r>
          </a:p>
          <a:p>
            <a:r>
              <a:rPr lang="de-CH" dirty="0">
                <a:latin typeface="+mj-lt"/>
              </a:rPr>
              <a:t>I was not </a:t>
            </a:r>
            <a:r>
              <a:rPr lang="de-CH" dirty="0" err="1">
                <a:latin typeface="+mj-lt"/>
              </a:rPr>
              <a:t>eating</a:t>
            </a:r>
            <a:r>
              <a:rPr lang="de-CH" dirty="0">
                <a:latin typeface="+mj-lt"/>
              </a:rPr>
              <a:t> = I </a:t>
            </a:r>
            <a:r>
              <a:rPr lang="de-CH" dirty="0" err="1">
                <a:latin typeface="+mj-lt"/>
              </a:rPr>
              <a:t>wasn’t</a:t>
            </a:r>
            <a:r>
              <a:rPr lang="de-CH" dirty="0">
                <a:latin typeface="+mj-lt"/>
              </a:rPr>
              <a:t> </a:t>
            </a:r>
            <a:r>
              <a:rPr lang="de-CH" dirty="0" err="1">
                <a:latin typeface="+mj-lt"/>
              </a:rPr>
              <a:t>eating</a:t>
            </a:r>
            <a:br>
              <a:rPr lang="de-CH" dirty="0">
                <a:latin typeface="+mj-lt"/>
              </a:rPr>
            </a:br>
            <a:r>
              <a:rPr lang="de-CH" dirty="0" err="1">
                <a:latin typeface="+mj-lt"/>
              </a:rPr>
              <a:t>You</a:t>
            </a:r>
            <a:r>
              <a:rPr lang="de-CH" dirty="0">
                <a:latin typeface="+mj-lt"/>
              </a:rPr>
              <a:t> </a:t>
            </a:r>
            <a:r>
              <a:rPr lang="de-CH" dirty="0" err="1">
                <a:latin typeface="+mj-lt"/>
              </a:rPr>
              <a:t>were</a:t>
            </a:r>
            <a:r>
              <a:rPr lang="de-CH" dirty="0">
                <a:latin typeface="+mj-lt"/>
              </a:rPr>
              <a:t> not </a:t>
            </a:r>
            <a:r>
              <a:rPr lang="de-CH" dirty="0" err="1">
                <a:latin typeface="+mj-lt"/>
              </a:rPr>
              <a:t>eating</a:t>
            </a:r>
            <a:r>
              <a:rPr lang="de-CH" dirty="0">
                <a:latin typeface="+mj-lt"/>
              </a:rPr>
              <a:t> = </a:t>
            </a:r>
            <a:r>
              <a:rPr lang="de-CH" dirty="0" err="1">
                <a:latin typeface="+mj-lt"/>
              </a:rPr>
              <a:t>You</a:t>
            </a:r>
            <a:r>
              <a:rPr lang="de-CH" dirty="0">
                <a:latin typeface="+mj-lt"/>
              </a:rPr>
              <a:t> </a:t>
            </a:r>
            <a:r>
              <a:rPr lang="de-CH" dirty="0" err="1">
                <a:latin typeface="+mj-lt"/>
              </a:rPr>
              <a:t>weren’t</a:t>
            </a:r>
            <a:r>
              <a:rPr lang="de-CH" dirty="0">
                <a:latin typeface="+mj-lt"/>
              </a:rPr>
              <a:t> </a:t>
            </a:r>
            <a:r>
              <a:rPr lang="de-CH" dirty="0" err="1">
                <a:latin typeface="+mj-lt"/>
              </a:rPr>
              <a:t>eating</a:t>
            </a:r>
            <a:endParaRPr lang="de-CH" dirty="0">
              <a:latin typeface="+mj-lt"/>
            </a:endParaRPr>
          </a:p>
        </p:txBody>
      </p:sp>
      <p:pic>
        <p:nvPicPr>
          <p:cNvPr id="95" name="Grafik 9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1240596">
            <a:off x="11129567" y="5168998"/>
            <a:ext cx="460466" cy="708409"/>
          </a:xfrm>
          <a:prstGeom prst="rect">
            <a:avLst/>
          </a:prstGeom>
        </p:spPr>
      </p:pic>
      <p:sp>
        <p:nvSpPr>
          <p:cNvPr id="32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4182012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past continuous (question)</a:t>
            </a:r>
            <a:endParaRPr lang="de-CH" sz="2400" b="1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sp>
        <p:nvSpPr>
          <p:cNvPr id="70" name="Abgerundetes Rechteck 69"/>
          <p:cNvSpPr/>
          <p:nvPr/>
        </p:nvSpPr>
        <p:spPr>
          <a:xfrm>
            <a:off x="3401718" y="1336653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2920386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1284645" y="1336653"/>
            <a:ext cx="1588948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/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3407893" y="2119247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1290820" y="2119247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3401718" y="2619531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1284645" y="2619531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3401718" y="311775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1284645" y="3117758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Ellipse 78"/>
          <p:cNvSpPr/>
          <p:nvPr/>
        </p:nvSpPr>
        <p:spPr>
          <a:xfrm>
            <a:off x="301222" y="1185733"/>
            <a:ext cx="981527" cy="87044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9600" dirty="0">
                <a:solidFill>
                  <a:srgbClr val="00B0F0"/>
                </a:solidFill>
              </a:rPr>
              <a:t>?</a:t>
            </a:r>
          </a:p>
        </p:txBody>
      </p:sp>
      <p:sp>
        <p:nvSpPr>
          <p:cNvPr id="80" name="Abgerundetes Rechteck 79"/>
          <p:cNvSpPr/>
          <p:nvPr/>
        </p:nvSpPr>
        <p:spPr>
          <a:xfrm>
            <a:off x="3407893" y="3588632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1290820" y="3588632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3401718" y="4088916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1284645" y="4088916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3401718" y="458714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1284645" y="4587143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4667741" y="1336653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5137087" y="1336653"/>
            <a:ext cx="1588948" cy="6755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b="1" dirty="0">
                <a:solidFill>
                  <a:schemeClr val="tx1"/>
                </a:solidFill>
                <a:latin typeface="+mj-lt"/>
              </a:rPr>
            </a:br>
            <a:r>
              <a:rPr lang="de-CH" b="1" dirty="0">
                <a:solidFill>
                  <a:schemeClr val="tx1"/>
                </a:solidFill>
                <a:latin typeface="+mj-lt"/>
              </a:rPr>
              <a:t>+ -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ing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143262" y="2119247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5137087" y="2619531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90" name="Abgerundetes Rechteck 89"/>
          <p:cNvSpPr/>
          <p:nvPr/>
        </p:nvSpPr>
        <p:spPr>
          <a:xfrm>
            <a:off x="5137087" y="3117758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5143262" y="3588632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92" name="Abgerundetes Rechteck 91"/>
          <p:cNvSpPr/>
          <p:nvPr/>
        </p:nvSpPr>
        <p:spPr>
          <a:xfrm>
            <a:off x="5137087" y="4088916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93" name="Abgerundetes Rechteck 92"/>
          <p:cNvSpPr/>
          <p:nvPr/>
        </p:nvSpPr>
        <p:spPr>
          <a:xfrm>
            <a:off x="5137087" y="4587143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30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736441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Grafik 95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Past continuous or past simple?</a:t>
            </a:r>
            <a:endParaRPr lang="de-CH" sz="2400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pic>
        <p:nvPicPr>
          <p:cNvPr id="42" name="Picture 4" descr="http://shirta.de/media/catalog/product/cache/1/small_image/295x295/9df78eab33525d08d6e5fb8d27136e95/w/e/wellenlinie-d75482817.png"/>
          <p:cNvPicPr>
            <a:picLocks noChangeAspect="1" noChangeArrowheads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09" y="1384586"/>
            <a:ext cx="4160484" cy="280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3" name="Gerade Verbindung mit Pfeil 42"/>
          <p:cNvCxnSpPr/>
          <p:nvPr/>
        </p:nvCxnSpPr>
        <p:spPr>
          <a:xfrm>
            <a:off x="438926" y="2571616"/>
            <a:ext cx="6464071" cy="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Ellipse 43"/>
          <p:cNvSpPr/>
          <p:nvPr/>
        </p:nvSpPr>
        <p:spPr>
          <a:xfrm>
            <a:off x="3520878" y="2404127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45" name="Ellipse 44"/>
          <p:cNvSpPr/>
          <p:nvPr/>
        </p:nvSpPr>
        <p:spPr>
          <a:xfrm>
            <a:off x="4918162" y="2400989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46" name="Gerader Verbinder 45"/>
          <p:cNvCxnSpPr/>
          <p:nvPr/>
        </p:nvCxnSpPr>
        <p:spPr>
          <a:xfrm flipV="1">
            <a:off x="3688367" y="1972698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/>
          <p:cNvCxnSpPr/>
          <p:nvPr/>
        </p:nvCxnSpPr>
        <p:spPr>
          <a:xfrm flipV="1">
            <a:off x="5085651" y="1972697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hteck 47"/>
          <p:cNvSpPr/>
          <p:nvPr/>
        </p:nvSpPr>
        <p:spPr>
          <a:xfrm>
            <a:off x="4597393" y="1615737"/>
            <a:ext cx="976516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7030A0"/>
                </a:solidFill>
                <a:latin typeface="+mj-lt"/>
              </a:rPr>
              <a:t>now</a:t>
            </a:r>
            <a:endParaRPr lang="de-CH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-243997" y="2769138"/>
            <a:ext cx="3607107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We</a:t>
            </a:r>
            <a:r>
              <a:rPr lang="de-CH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were</a:t>
            </a:r>
            <a:r>
              <a:rPr lang="de-CH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having</a:t>
            </a:r>
            <a:r>
              <a:rPr lang="de-CH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dinner</a:t>
            </a:r>
            <a:r>
              <a:rPr lang="de-CH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50" name="Rechteck 49"/>
          <p:cNvSpPr/>
          <p:nvPr/>
        </p:nvSpPr>
        <p:spPr>
          <a:xfrm>
            <a:off x="2628264" y="1612600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7030A0"/>
                </a:solidFill>
                <a:latin typeface="+mj-lt"/>
              </a:rPr>
              <a:t>It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started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to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rain.</a:t>
            </a:r>
          </a:p>
        </p:txBody>
      </p:sp>
      <p:cxnSp>
        <p:nvCxnSpPr>
          <p:cNvPr id="52" name="Gerade Verbindung mit Pfeil 51"/>
          <p:cNvCxnSpPr/>
          <p:nvPr/>
        </p:nvCxnSpPr>
        <p:spPr>
          <a:xfrm>
            <a:off x="436909" y="5093036"/>
            <a:ext cx="6464071" cy="0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Ellipse 52"/>
          <p:cNvSpPr/>
          <p:nvPr/>
        </p:nvSpPr>
        <p:spPr>
          <a:xfrm>
            <a:off x="3783021" y="4925547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4" name="Ellipse 53"/>
          <p:cNvSpPr/>
          <p:nvPr/>
        </p:nvSpPr>
        <p:spPr>
          <a:xfrm>
            <a:off x="4926305" y="4922409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55" name="Gerader Verbinder 54"/>
          <p:cNvCxnSpPr/>
          <p:nvPr/>
        </p:nvCxnSpPr>
        <p:spPr>
          <a:xfrm flipV="1">
            <a:off x="3950510" y="5093558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/>
          <p:cNvCxnSpPr/>
          <p:nvPr/>
        </p:nvCxnSpPr>
        <p:spPr>
          <a:xfrm flipV="1">
            <a:off x="5093794" y="4494117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hteck 56"/>
          <p:cNvSpPr/>
          <p:nvPr/>
        </p:nvSpPr>
        <p:spPr>
          <a:xfrm>
            <a:off x="4595376" y="4137157"/>
            <a:ext cx="976516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7030A0"/>
                </a:solidFill>
                <a:latin typeface="+mj-lt"/>
              </a:rPr>
              <a:t>now</a:t>
            </a:r>
            <a:endParaRPr lang="de-CH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2941207" y="5576740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7030A0"/>
                </a:solidFill>
                <a:latin typeface="+mj-lt"/>
              </a:rPr>
              <a:t>I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walked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to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school</a:t>
            </a:r>
            <a:r>
              <a:rPr lang="de-CH">
                <a:solidFill>
                  <a:srgbClr val="7030A0"/>
                </a:solidFill>
                <a:latin typeface="+mj-lt"/>
              </a:rPr>
              <a:t>.</a:t>
            </a:r>
            <a:endParaRPr lang="de-CH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62" name="Ellipse 61"/>
          <p:cNvSpPr/>
          <p:nvPr/>
        </p:nvSpPr>
        <p:spPr>
          <a:xfrm>
            <a:off x="1008754" y="4915528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63" name="Gerader Verbinder 62"/>
          <p:cNvCxnSpPr/>
          <p:nvPr/>
        </p:nvCxnSpPr>
        <p:spPr>
          <a:xfrm flipV="1">
            <a:off x="1176243" y="4484099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hteck 63"/>
          <p:cNvSpPr/>
          <p:nvPr/>
        </p:nvSpPr>
        <p:spPr>
          <a:xfrm>
            <a:off x="116140" y="4124001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7030A0"/>
                </a:solidFill>
                <a:latin typeface="+mj-lt"/>
              </a:rPr>
              <a:t>I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woke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up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.</a:t>
            </a:r>
          </a:p>
        </p:txBody>
      </p:sp>
      <p:sp>
        <p:nvSpPr>
          <p:cNvPr id="65" name="Ellipse 64"/>
          <p:cNvSpPr/>
          <p:nvPr/>
        </p:nvSpPr>
        <p:spPr>
          <a:xfrm>
            <a:off x="1714500" y="4922409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6" name="Rechteck 65"/>
          <p:cNvSpPr/>
          <p:nvPr/>
        </p:nvSpPr>
        <p:spPr>
          <a:xfrm>
            <a:off x="813680" y="5511105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7030A0"/>
                </a:solidFill>
                <a:latin typeface="+mj-lt"/>
              </a:rPr>
              <a:t>I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ate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breakfast.</a:t>
            </a:r>
          </a:p>
        </p:txBody>
      </p:sp>
      <p:cxnSp>
        <p:nvCxnSpPr>
          <p:cNvPr id="67" name="Gerader Verbinder 66"/>
          <p:cNvCxnSpPr/>
          <p:nvPr/>
        </p:nvCxnSpPr>
        <p:spPr>
          <a:xfrm flipV="1">
            <a:off x="1892149" y="5047566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Ellipse 67"/>
          <p:cNvSpPr/>
          <p:nvPr/>
        </p:nvSpPr>
        <p:spPr>
          <a:xfrm>
            <a:off x="2760112" y="4929898"/>
            <a:ext cx="334978" cy="334978"/>
          </a:xfrm>
          <a:prstGeom prst="ellipse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9" name="Rechteck 68"/>
          <p:cNvSpPr/>
          <p:nvPr/>
        </p:nvSpPr>
        <p:spPr>
          <a:xfrm>
            <a:off x="1908898" y="4278852"/>
            <a:ext cx="2136618" cy="4707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rgbClr val="7030A0"/>
                </a:solidFill>
                <a:latin typeface="+mj-lt"/>
              </a:rPr>
              <a:t>I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took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a </a:t>
            </a:r>
            <a:r>
              <a:rPr lang="de-CH" dirty="0" err="1">
                <a:solidFill>
                  <a:srgbClr val="7030A0"/>
                </a:solidFill>
                <a:latin typeface="+mj-lt"/>
              </a:rPr>
              <a:t>shower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.</a:t>
            </a:r>
          </a:p>
        </p:txBody>
      </p:sp>
      <p:cxnSp>
        <p:nvCxnSpPr>
          <p:cNvPr id="94" name="Gerader Verbinder 93"/>
          <p:cNvCxnSpPr/>
          <p:nvPr/>
        </p:nvCxnSpPr>
        <p:spPr>
          <a:xfrm flipV="1">
            <a:off x="2927601" y="4628335"/>
            <a:ext cx="0" cy="595781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6937808" y="2352248"/>
            <a:ext cx="1863969" cy="465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Past</a:t>
            </a:r>
            <a:r>
              <a:rPr lang="de-CH" dirty="0">
                <a:latin typeface="+mj-lt"/>
              </a:rPr>
              <a:t> </a:t>
            </a:r>
            <a:r>
              <a:rPr lang="de-CH" dirty="0" err="1">
                <a:latin typeface="+mj-lt"/>
              </a:rPr>
              <a:t>continuous</a:t>
            </a:r>
            <a:endParaRPr lang="de-CH" dirty="0">
              <a:latin typeface="+mj-lt"/>
            </a:endParaRPr>
          </a:p>
        </p:txBody>
      </p:sp>
      <p:sp>
        <p:nvSpPr>
          <p:cNvPr id="95" name="Rechteck 94"/>
          <p:cNvSpPr/>
          <p:nvPr/>
        </p:nvSpPr>
        <p:spPr>
          <a:xfrm>
            <a:off x="6937807" y="4880076"/>
            <a:ext cx="1863969" cy="465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Past</a:t>
            </a:r>
            <a:r>
              <a:rPr lang="de-CH" dirty="0">
                <a:latin typeface="+mj-lt"/>
              </a:rPr>
              <a:t> simple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507" y="1772483"/>
            <a:ext cx="2434492" cy="1624909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8507" y="4337676"/>
            <a:ext cx="2436662" cy="1626357"/>
          </a:xfrm>
          <a:prstGeom prst="rect">
            <a:avLst/>
          </a:prstGeom>
        </p:spPr>
      </p:pic>
      <p:sp>
        <p:nvSpPr>
          <p:cNvPr id="38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0662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4" grpId="0" animBg="1"/>
      <p:bldP spid="45" grpId="0" animBg="1"/>
      <p:bldP spid="48" grpId="0"/>
      <p:bldP spid="49" grpId="0"/>
      <p:bldP spid="50" grpId="0"/>
      <p:bldP spid="53" grpId="0" animBg="1"/>
      <p:bldP spid="54" grpId="0" animBg="1"/>
      <p:bldP spid="57" grpId="0"/>
      <p:bldP spid="58" grpId="0"/>
      <p:bldP spid="62" grpId="0" animBg="1"/>
      <p:bldP spid="64" grpId="0"/>
      <p:bldP spid="65" grpId="0" animBg="1"/>
      <p:bldP spid="66" grpId="0"/>
      <p:bldP spid="68" grpId="0" animBg="1"/>
      <p:bldP spid="69" grpId="0"/>
      <p:bldP spid="2" grpId="0" animBg="1"/>
      <p:bldP spid="9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rafik 110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Past continuous or past simple?</a:t>
            </a:r>
            <a:endParaRPr lang="de-CH" sz="2400" dirty="0">
              <a:solidFill>
                <a:srgbClr val="00B050"/>
              </a:solidFill>
              <a:latin typeface="+mj-lt"/>
            </a:endParaRPr>
          </a:p>
        </p:txBody>
      </p:sp>
      <p:pic>
        <p:nvPicPr>
          <p:cNvPr id="37" name="Grafik 3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6909" y="155438"/>
            <a:ext cx="460466" cy="708409"/>
          </a:xfrm>
          <a:prstGeom prst="rect">
            <a:avLst/>
          </a:prstGeom>
        </p:spPr>
      </p:pic>
      <p:sp>
        <p:nvSpPr>
          <p:cNvPr id="38" name="Rechteck 37"/>
          <p:cNvSpPr/>
          <p:nvPr/>
        </p:nvSpPr>
        <p:spPr>
          <a:xfrm>
            <a:off x="2095944" y="1775457"/>
            <a:ext cx="3443163" cy="9721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pupils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talking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DE" dirty="0">
                <a:solidFill>
                  <a:schemeClr val="tx1"/>
                </a:solidFill>
                <a:latin typeface="+mj-lt"/>
              </a:rPr>
            </a:br>
            <a:r>
              <a:rPr lang="de-DE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teacher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came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in.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6159503" y="1768082"/>
            <a:ext cx="4073278" cy="9721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pupils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entered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classroom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 </a:t>
            </a:r>
            <a:br>
              <a:rPr lang="de-DE" dirty="0">
                <a:solidFill>
                  <a:schemeClr val="tx1"/>
                </a:solidFill>
                <a:latin typeface="+mj-lt"/>
              </a:rPr>
            </a:br>
            <a:r>
              <a:rPr lang="de-DE" dirty="0" err="1">
                <a:solidFill>
                  <a:schemeClr val="tx1"/>
                </a:solidFill>
                <a:latin typeface="+mj-lt"/>
              </a:rPr>
              <a:t>Five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minutes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later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teacher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came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in.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6159503" y="2873278"/>
            <a:ext cx="4073278" cy="6495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i="1" dirty="0">
                <a:solidFill>
                  <a:schemeClr val="tx1"/>
                </a:solidFill>
                <a:latin typeface="+mj-lt"/>
              </a:rPr>
              <a:t>Series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short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events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past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.</a:t>
            </a:r>
            <a:endParaRPr lang="de-CH" sz="16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Rechteck 40"/>
          <p:cNvSpPr/>
          <p:nvPr/>
        </p:nvSpPr>
        <p:spPr>
          <a:xfrm>
            <a:off x="2095944" y="2880652"/>
            <a:ext cx="3443163" cy="64950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i="1" dirty="0">
                <a:solidFill>
                  <a:schemeClr val="tx1"/>
                </a:solidFill>
                <a:latin typeface="+mj-lt"/>
              </a:rPr>
              <a:t>An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progress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past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interrupted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by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another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shorter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sz="1600" i="1" dirty="0" err="1">
                <a:solidFill>
                  <a:schemeClr val="tx1"/>
                </a:solidFill>
                <a:latin typeface="+mj-lt"/>
              </a:rPr>
              <a:t>action</a:t>
            </a:r>
            <a:r>
              <a:rPr lang="de-DE" sz="1600" i="1" dirty="0">
                <a:solidFill>
                  <a:schemeClr val="tx1"/>
                </a:solidFill>
                <a:latin typeface="+mj-lt"/>
              </a:rPr>
              <a:t>.</a:t>
            </a:r>
            <a:endParaRPr lang="de-CH" sz="16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2699751" y="2000258"/>
            <a:ext cx="2241479" cy="265124"/>
          </a:xfrm>
          <a:prstGeom prst="rect">
            <a:avLst/>
          </a:prstGeom>
          <a:noFill/>
          <a:ln w="22225">
            <a:solidFill>
              <a:srgbClr val="D698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Rechteck 5"/>
          <p:cNvSpPr/>
          <p:nvPr/>
        </p:nvSpPr>
        <p:spPr>
          <a:xfrm>
            <a:off x="2822524" y="1662732"/>
            <a:ext cx="2283419" cy="47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 err="1">
                <a:solidFill>
                  <a:srgbClr val="D69800"/>
                </a:solidFill>
                <a:latin typeface="+mj-lt"/>
              </a:rPr>
              <a:t>action</a:t>
            </a:r>
            <a:r>
              <a:rPr lang="de-CH" sz="1100" dirty="0">
                <a:solidFill>
                  <a:srgbClr val="D69800"/>
                </a:solidFill>
                <a:latin typeface="+mj-lt"/>
              </a:rPr>
              <a:t> in </a:t>
            </a:r>
            <a:r>
              <a:rPr lang="de-CH" sz="1100" dirty="0" err="1">
                <a:solidFill>
                  <a:srgbClr val="D69800"/>
                </a:solidFill>
                <a:latin typeface="+mj-lt"/>
              </a:rPr>
              <a:t>progress</a:t>
            </a:r>
            <a:r>
              <a:rPr lang="de-CH" sz="1100" dirty="0">
                <a:solidFill>
                  <a:srgbClr val="D69800"/>
                </a:solidFill>
                <a:latin typeface="+mj-lt"/>
              </a:rPr>
              <a:t> (</a:t>
            </a:r>
            <a:r>
              <a:rPr lang="de-CH" sz="1100" dirty="0" err="1">
                <a:solidFill>
                  <a:srgbClr val="D69800"/>
                </a:solidFill>
                <a:latin typeface="+mj-lt"/>
              </a:rPr>
              <a:t>past</a:t>
            </a:r>
            <a:r>
              <a:rPr lang="de-CH" sz="1100" dirty="0">
                <a:solidFill>
                  <a:srgbClr val="D69800"/>
                </a:solidFill>
                <a:latin typeface="+mj-lt"/>
              </a:rPr>
              <a:t> </a:t>
            </a:r>
            <a:r>
              <a:rPr lang="de-CH" sz="1100" dirty="0" err="1">
                <a:solidFill>
                  <a:srgbClr val="D69800"/>
                </a:solidFill>
                <a:latin typeface="+mj-lt"/>
              </a:rPr>
              <a:t>continuous</a:t>
            </a:r>
            <a:r>
              <a:rPr lang="de-CH" sz="1100" dirty="0">
                <a:solidFill>
                  <a:srgbClr val="D69800"/>
                </a:solidFill>
                <a:latin typeface="+mj-lt"/>
              </a:rPr>
              <a:t>)</a:t>
            </a:r>
          </a:p>
        </p:txBody>
      </p:sp>
      <p:sp>
        <p:nvSpPr>
          <p:cNvPr id="51" name="Rechteck 50"/>
          <p:cNvSpPr/>
          <p:nvPr/>
        </p:nvSpPr>
        <p:spPr>
          <a:xfrm>
            <a:off x="2548011" y="2288778"/>
            <a:ext cx="2526300" cy="238438"/>
          </a:xfrm>
          <a:prstGeom prst="rect">
            <a:avLst/>
          </a:prstGeom>
          <a:noFill/>
          <a:ln w="2222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C00000"/>
              </a:solidFill>
            </a:endParaRPr>
          </a:p>
        </p:txBody>
      </p:sp>
      <p:sp>
        <p:nvSpPr>
          <p:cNvPr id="59" name="Rechteck 58"/>
          <p:cNvSpPr/>
          <p:nvPr/>
        </p:nvSpPr>
        <p:spPr>
          <a:xfrm>
            <a:off x="3525431" y="2365422"/>
            <a:ext cx="1698968" cy="47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00" dirty="0" err="1">
                <a:solidFill>
                  <a:srgbClr val="C00000"/>
                </a:solidFill>
                <a:latin typeface="+mj-lt"/>
              </a:rPr>
              <a:t>interruption</a:t>
            </a:r>
            <a:r>
              <a:rPr lang="de-CH" sz="1100" dirty="0">
                <a:solidFill>
                  <a:srgbClr val="C00000"/>
                </a:solidFill>
                <a:latin typeface="+mj-lt"/>
              </a:rPr>
              <a:t> (simple </a:t>
            </a:r>
            <a:r>
              <a:rPr lang="de-CH" sz="1100" dirty="0" err="1">
                <a:solidFill>
                  <a:srgbClr val="C00000"/>
                </a:solidFill>
                <a:latin typeface="+mj-lt"/>
              </a:rPr>
              <a:t>past</a:t>
            </a:r>
            <a:r>
              <a:rPr lang="de-CH" sz="1100" dirty="0">
                <a:solidFill>
                  <a:srgbClr val="C00000"/>
                </a:solidFill>
                <a:latin typeface="+mj-lt"/>
              </a:rPr>
              <a:t>)</a:t>
            </a:r>
          </a:p>
        </p:txBody>
      </p:sp>
      <p:sp>
        <p:nvSpPr>
          <p:cNvPr id="61" name="Rechteck 60"/>
          <p:cNvSpPr/>
          <p:nvPr/>
        </p:nvSpPr>
        <p:spPr>
          <a:xfrm>
            <a:off x="6611327" y="1992884"/>
            <a:ext cx="3152770" cy="261290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0" name="Rechteck 69"/>
          <p:cNvSpPr/>
          <p:nvPr/>
        </p:nvSpPr>
        <p:spPr>
          <a:xfrm>
            <a:off x="8082453" y="2258552"/>
            <a:ext cx="1936679" cy="261290"/>
          </a:xfrm>
          <a:prstGeom prst="rect">
            <a:avLst/>
          </a:prstGeom>
          <a:noFill/>
          <a:ln w="222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1" name="Rechteck 70"/>
          <p:cNvSpPr/>
          <p:nvPr/>
        </p:nvSpPr>
        <p:spPr>
          <a:xfrm>
            <a:off x="7642939" y="1648576"/>
            <a:ext cx="2226236" cy="47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short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event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no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 1 (simple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past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</a:p>
        </p:txBody>
      </p:sp>
      <p:sp>
        <p:nvSpPr>
          <p:cNvPr id="72" name="Rechteck 71"/>
          <p:cNvSpPr/>
          <p:nvPr/>
        </p:nvSpPr>
        <p:spPr>
          <a:xfrm>
            <a:off x="7912794" y="2370278"/>
            <a:ext cx="2226236" cy="4782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short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event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no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. 2 (simple </a:t>
            </a:r>
            <a:r>
              <a:rPr lang="de-CH" sz="1100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past</a:t>
            </a:r>
            <a:r>
              <a:rPr lang="de-CH" sz="1100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</a:p>
        </p:txBody>
      </p:sp>
      <p:pic>
        <p:nvPicPr>
          <p:cNvPr id="73" name="Picture 4" descr="http://shirta.de/media/catalog/product/cache/1/small_image/295x295/9df78eab33525d08d6e5fb8d27136e95/w/e/wellenlinie-d75482817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1339" y="3942557"/>
            <a:ext cx="1703393" cy="92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4" name="Gerade Verbindung mit Pfeil 73"/>
          <p:cNvCxnSpPr/>
          <p:nvPr/>
        </p:nvCxnSpPr>
        <p:spPr>
          <a:xfrm>
            <a:off x="2038386" y="4310441"/>
            <a:ext cx="3596588" cy="6146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llipse 74"/>
          <p:cNvSpPr/>
          <p:nvPr/>
        </p:nvSpPr>
        <p:spPr>
          <a:xfrm>
            <a:off x="3716914" y="4233882"/>
            <a:ext cx="198785" cy="18849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79" name="Gerade Verbindung mit Pfeil 78"/>
          <p:cNvCxnSpPr/>
          <p:nvPr/>
        </p:nvCxnSpPr>
        <p:spPr>
          <a:xfrm>
            <a:off x="6242379" y="4304538"/>
            <a:ext cx="3924942" cy="6184"/>
          </a:xfrm>
          <a:prstGeom prst="straightConnector1">
            <a:avLst/>
          </a:prstGeom>
          <a:ln w="952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hteck 89"/>
          <p:cNvSpPr/>
          <p:nvPr/>
        </p:nvSpPr>
        <p:spPr>
          <a:xfrm>
            <a:off x="4610906" y="4037607"/>
            <a:ext cx="500451" cy="149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err="1">
                <a:solidFill>
                  <a:srgbClr val="7030A0"/>
                </a:solidFill>
                <a:latin typeface="+mj-lt"/>
              </a:rPr>
              <a:t>now</a:t>
            </a:r>
            <a:endParaRPr lang="de-CH" sz="14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03" name="Ellipse 102"/>
          <p:cNvSpPr/>
          <p:nvPr/>
        </p:nvSpPr>
        <p:spPr>
          <a:xfrm>
            <a:off x="4755227" y="4225334"/>
            <a:ext cx="198785" cy="18849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7030A0"/>
              </a:solidFill>
            </a:endParaRPr>
          </a:p>
        </p:txBody>
      </p:sp>
      <p:sp>
        <p:nvSpPr>
          <p:cNvPr id="104" name="Rechteck 103"/>
          <p:cNvSpPr/>
          <p:nvPr/>
        </p:nvSpPr>
        <p:spPr>
          <a:xfrm>
            <a:off x="8912172" y="4040513"/>
            <a:ext cx="500451" cy="1499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dirty="0" err="1">
                <a:solidFill>
                  <a:srgbClr val="7030A0"/>
                </a:solidFill>
                <a:latin typeface="+mj-lt"/>
              </a:rPr>
              <a:t>now</a:t>
            </a:r>
            <a:endParaRPr lang="de-CH" sz="1400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105" name="Ellipse 104"/>
          <p:cNvSpPr/>
          <p:nvPr/>
        </p:nvSpPr>
        <p:spPr>
          <a:xfrm>
            <a:off x="9056493" y="4228240"/>
            <a:ext cx="198785" cy="188498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rgbClr val="7030A0"/>
              </a:solidFill>
            </a:endParaRPr>
          </a:p>
        </p:txBody>
      </p:sp>
      <p:sp>
        <p:nvSpPr>
          <p:cNvPr id="106" name="Ellipse 105"/>
          <p:cNvSpPr/>
          <p:nvPr/>
        </p:nvSpPr>
        <p:spPr>
          <a:xfrm>
            <a:off x="6622111" y="4216030"/>
            <a:ext cx="198785" cy="1884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7" name="Ellipse 106"/>
          <p:cNvSpPr/>
          <p:nvPr/>
        </p:nvSpPr>
        <p:spPr>
          <a:xfrm>
            <a:off x="7104288" y="4215829"/>
            <a:ext cx="198785" cy="1884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8" name="Ellipse 107"/>
          <p:cNvSpPr/>
          <p:nvPr/>
        </p:nvSpPr>
        <p:spPr>
          <a:xfrm>
            <a:off x="7460606" y="4210570"/>
            <a:ext cx="198785" cy="1884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9" name="Ellipse 108"/>
          <p:cNvSpPr/>
          <p:nvPr/>
        </p:nvSpPr>
        <p:spPr>
          <a:xfrm>
            <a:off x="7942783" y="4209642"/>
            <a:ext cx="198785" cy="1884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0" name="Ellipse 109"/>
          <p:cNvSpPr/>
          <p:nvPr/>
        </p:nvSpPr>
        <p:spPr>
          <a:xfrm>
            <a:off x="8590288" y="4221303"/>
            <a:ext cx="198785" cy="18849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1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429026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5" grpId="0" animBg="1"/>
      <p:bldP spid="6" grpId="0"/>
      <p:bldP spid="51" grpId="0" animBg="1"/>
      <p:bldP spid="59" grpId="0"/>
      <p:bldP spid="61" grpId="0" animBg="1"/>
      <p:bldP spid="70" grpId="0" animBg="1"/>
      <p:bldP spid="71" grpId="0"/>
      <p:bldP spid="72" grpId="0"/>
      <p:bldP spid="75" grpId="0" animBg="1"/>
      <p:bldP spid="90" grpId="0"/>
      <p:bldP spid="103" grpId="0" animBg="1"/>
      <p:bldP spid="104" grpId="0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rafik 6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>
          <a:xfrm>
            <a:off x="354840" y="1289312"/>
            <a:ext cx="5233508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I 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was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texting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school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bus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arrived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 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Rechteck 23"/>
          <p:cNvSpPr/>
          <p:nvPr/>
        </p:nvSpPr>
        <p:spPr>
          <a:xfrm>
            <a:off x="1181803" y="1307417"/>
            <a:ext cx="1170170" cy="350164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text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354841" y="272957"/>
            <a:ext cx="11492602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Fill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in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gaps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sp>
        <p:nvSpPr>
          <p:cNvPr id="42" name="Rechteck 41"/>
          <p:cNvSpPr/>
          <p:nvPr/>
        </p:nvSpPr>
        <p:spPr>
          <a:xfrm rot="21003629">
            <a:off x="401063" y="337554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44" name="Rechteck 43"/>
          <p:cNvSpPr/>
          <p:nvPr/>
        </p:nvSpPr>
        <p:spPr>
          <a:xfrm>
            <a:off x="3788385" y="1307417"/>
            <a:ext cx="1098131" cy="350163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arrive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354839" y="2215581"/>
            <a:ext cx="5876143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  <a:latin typeface="+mj-lt"/>
              </a:rPr>
              <a:t>Graham  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broke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    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his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leg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he  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was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snowboarding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 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1176638" y="2239028"/>
            <a:ext cx="1094822" cy="35016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break)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3740731" y="2257134"/>
            <a:ext cx="1960363" cy="326715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snowboard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48" name="Rechteck 47"/>
          <p:cNvSpPr/>
          <p:nvPr/>
        </p:nvSpPr>
        <p:spPr>
          <a:xfrm>
            <a:off x="360257" y="3141850"/>
            <a:ext cx="7236297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father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was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driving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70 km/h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policeman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stopped</a:t>
            </a:r>
            <a:r>
              <a:rPr lang="de-DE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him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1407852" y="3159955"/>
            <a:ext cx="1094822" cy="36609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drive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5072537" y="3169008"/>
            <a:ext cx="988298" cy="347986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stop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360257" y="4068119"/>
            <a:ext cx="7236297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said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was not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feeling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happy, so I 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talked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   </a:t>
            </a:r>
            <a:r>
              <a:rPr lang="de-DE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her.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2060444" y="4086224"/>
            <a:ext cx="1397863" cy="350163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(not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feel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4492240" y="4086226"/>
            <a:ext cx="988298" cy="35016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talk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360257" y="4994388"/>
            <a:ext cx="7236297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were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waiting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train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were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doing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crossword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puzzles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Rechteck 55"/>
          <p:cNvSpPr/>
          <p:nvPr/>
        </p:nvSpPr>
        <p:spPr>
          <a:xfrm>
            <a:off x="1407852" y="5012495"/>
            <a:ext cx="1229840" cy="35016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wait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7" name="Rechteck 56"/>
          <p:cNvSpPr/>
          <p:nvPr/>
        </p:nvSpPr>
        <p:spPr>
          <a:xfrm>
            <a:off x="4250208" y="5003440"/>
            <a:ext cx="1130683" cy="359077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do)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360257" y="5903418"/>
            <a:ext cx="7236297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girl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noticed</a:t>
            </a:r>
            <a:r>
              <a:rPr lang="de-DE" dirty="0">
                <a:solidFill>
                  <a:srgbClr val="00B050"/>
                </a:solidFill>
                <a:latin typeface="+mj-lt"/>
              </a:rPr>
              <a:t>       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man  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was </a:t>
            </a:r>
            <a:r>
              <a:rPr lang="de-DE" b="1" dirty="0" err="1">
                <a:solidFill>
                  <a:srgbClr val="00B050"/>
                </a:solidFill>
                <a:latin typeface="+mj-lt"/>
              </a:rPr>
              <a:t>watching</a:t>
            </a:r>
            <a:r>
              <a:rPr lang="de-DE" b="1" dirty="0">
                <a:solidFill>
                  <a:srgbClr val="00B050"/>
                </a:solidFill>
                <a:latin typeface="+mj-lt"/>
              </a:rPr>
              <a:t>  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her.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1177956" y="5926865"/>
            <a:ext cx="1230934" cy="344250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notice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68" name="Rechteck 67"/>
          <p:cNvSpPr/>
          <p:nvPr/>
        </p:nvSpPr>
        <p:spPr>
          <a:xfrm>
            <a:off x="3659246" y="5925291"/>
            <a:ext cx="1381675" cy="349066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(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to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 </a:t>
            </a:r>
            <a:r>
              <a:rPr lang="de-DE" i="1" dirty="0" err="1">
                <a:solidFill>
                  <a:schemeClr val="accent6">
                    <a:lumMod val="75000"/>
                  </a:schemeClr>
                </a:solidFill>
                <a:latin typeface="+mj-lt"/>
              </a:rPr>
              <a:t>watch</a:t>
            </a:r>
            <a:r>
              <a:rPr lang="de-DE" i="1" dirty="0">
                <a:solidFill>
                  <a:schemeClr val="accent6">
                    <a:lumMod val="75000"/>
                  </a:schemeClr>
                </a:solidFill>
                <a:latin typeface="+mj-lt"/>
              </a:rPr>
              <a:t>)</a:t>
            </a:r>
            <a:endParaRPr lang="de-CH" i="1" dirty="0">
              <a:solidFill>
                <a:schemeClr val="accent6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5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197195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4" grpId="1" animBg="1"/>
      <p:bldP spid="41" grpId="0" animBg="1"/>
      <p:bldP spid="42" grpId="0"/>
      <p:bldP spid="44" grpId="0" animBg="1"/>
      <p:bldP spid="44" grpId="1" animBg="1"/>
      <p:bldP spid="45" grpId="0" animBg="1"/>
      <p:bldP spid="46" grpId="0" animBg="1"/>
      <p:bldP spid="46" grpId="1" animBg="1"/>
      <p:bldP spid="47" grpId="0" animBg="1"/>
      <p:bldP spid="47" grpId="1" animBg="1"/>
      <p:bldP spid="48" grpId="0" animBg="1"/>
      <p:bldP spid="49" grpId="0" animBg="1"/>
      <p:bldP spid="49" grpId="1" animBg="1"/>
      <p:bldP spid="50" grpId="0" animBg="1"/>
      <p:bldP spid="50" grpId="1" animBg="1"/>
      <p:bldP spid="52" grpId="0" animBg="1"/>
      <p:bldP spid="53" grpId="0" animBg="1"/>
      <p:bldP spid="53" grpId="1" animBg="1"/>
      <p:bldP spid="54" grpId="0" animBg="1"/>
      <p:bldP spid="54" grpId="1" animBg="1"/>
      <p:bldP spid="55" grpId="0" animBg="1"/>
      <p:bldP spid="56" grpId="0" animBg="1"/>
      <p:bldP spid="56" grpId="1" animBg="1"/>
      <p:bldP spid="57" grpId="0" animBg="1"/>
      <p:bldP spid="57" grpId="1" animBg="1"/>
      <p:bldP spid="58" grpId="0" animBg="1"/>
      <p:bldP spid="63" grpId="0" animBg="1"/>
      <p:bldP spid="63" grpId="1" animBg="1"/>
      <p:bldP spid="68" grpId="0" animBg="1"/>
      <p:bldP spid="68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rafik 66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22" name="Rechteck 21"/>
          <p:cNvSpPr/>
          <p:nvPr/>
        </p:nvSpPr>
        <p:spPr>
          <a:xfrm>
            <a:off x="354840" y="1276424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 at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breakfast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table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doorbell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354841" y="272957"/>
            <a:ext cx="11492602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Fill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in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gaps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sp>
        <p:nvSpPr>
          <p:cNvPr id="42" name="Rechteck 41"/>
          <p:cNvSpPr/>
          <p:nvPr/>
        </p:nvSpPr>
        <p:spPr>
          <a:xfrm rot="21003629">
            <a:off x="401063" y="337554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CONTINUOUS</a:t>
            </a:r>
          </a:p>
        </p:txBody>
      </p:sp>
      <p:sp>
        <p:nvSpPr>
          <p:cNvPr id="25" name="Rechteck 24"/>
          <p:cNvSpPr/>
          <p:nvPr/>
        </p:nvSpPr>
        <p:spPr>
          <a:xfrm>
            <a:off x="354839" y="1862202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 a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lot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friendly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people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_______________ in California.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354839" y="2447980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they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museum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sun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354839" y="3033758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children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their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parents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_______________ TV.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354838" y="3619536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I _____________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door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________________.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Rechteck 28"/>
          <p:cNvSpPr/>
          <p:nvPr/>
        </p:nvSpPr>
        <p:spPr>
          <a:xfrm>
            <a:off x="354838" y="4205314"/>
            <a:ext cx="8423402" cy="386942"/>
          </a:xfrm>
          <a:prstGeom prst="rect">
            <a:avLst/>
          </a:prstGeom>
          <a:solidFill>
            <a:srgbClr val="AFF0A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dirty="0" err="1">
                <a:solidFill>
                  <a:schemeClr val="tx1"/>
                </a:solidFill>
                <a:latin typeface="+mj-lt"/>
              </a:rPr>
              <a:t>While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Henry ________________ a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drink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at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bar,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his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wife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______________ in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 </a:t>
            </a:r>
            <a:r>
              <a:rPr lang="de-DE" dirty="0" err="1">
                <a:solidFill>
                  <a:schemeClr val="tx1"/>
                </a:solidFill>
                <a:latin typeface="+mj-lt"/>
              </a:rPr>
              <a:t>sea</a:t>
            </a:r>
            <a:r>
              <a:rPr lang="de-DE" dirty="0">
                <a:solidFill>
                  <a:schemeClr val="tx1"/>
                </a:solidFill>
                <a:latin typeface="+mj-lt"/>
              </a:rPr>
              <a:t>.</a:t>
            </a:r>
            <a:endParaRPr lang="de-CH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42278" y="1364526"/>
            <a:ext cx="1237957" cy="222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were</a:t>
            </a:r>
            <a:r>
              <a:rPr lang="de-CH" b="1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sitting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0" name="Rechteck 29"/>
          <p:cNvSpPr/>
          <p:nvPr/>
        </p:nvSpPr>
        <p:spPr>
          <a:xfrm>
            <a:off x="5737274" y="1360240"/>
            <a:ext cx="1237957" cy="222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rang</a:t>
            </a:r>
          </a:p>
        </p:txBody>
      </p:sp>
      <p:sp>
        <p:nvSpPr>
          <p:cNvPr id="31" name="Rechteck 30"/>
          <p:cNvSpPr/>
          <p:nvPr/>
        </p:nvSpPr>
        <p:spPr>
          <a:xfrm>
            <a:off x="622129" y="1943889"/>
            <a:ext cx="1237957" cy="222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met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2" name="Rechteck 31"/>
          <p:cNvSpPr/>
          <p:nvPr/>
        </p:nvSpPr>
        <p:spPr>
          <a:xfrm>
            <a:off x="5067958" y="1931423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travelling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3" name="Rechteck 32"/>
          <p:cNvSpPr/>
          <p:nvPr/>
        </p:nvSpPr>
        <p:spPr>
          <a:xfrm>
            <a:off x="1498210" y="2527043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were</a:t>
            </a:r>
            <a:r>
              <a:rPr lang="de-CH" b="1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visiting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4" name="Rechteck 33"/>
          <p:cNvSpPr/>
          <p:nvPr/>
        </p:nvSpPr>
        <p:spPr>
          <a:xfrm>
            <a:off x="5056371" y="2518595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shining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5" name="Rechteck 34"/>
          <p:cNvSpPr/>
          <p:nvPr/>
        </p:nvSpPr>
        <p:spPr>
          <a:xfrm>
            <a:off x="2089053" y="3101271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were</a:t>
            </a:r>
            <a:r>
              <a:rPr lang="de-CH" b="1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playing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6" name="Rechteck 35"/>
          <p:cNvSpPr/>
          <p:nvPr/>
        </p:nvSpPr>
        <p:spPr>
          <a:xfrm>
            <a:off x="5003409" y="3110829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watched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7" name="Rechteck 36"/>
          <p:cNvSpPr/>
          <p:nvPr/>
        </p:nvSpPr>
        <p:spPr>
          <a:xfrm>
            <a:off x="1055883" y="3689184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rgbClr val="7030A0"/>
                </a:solidFill>
                <a:latin typeface="+mj-lt"/>
              </a:rPr>
              <a:t>opened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3762336" y="3691762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raining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9" name="Rechteck 38"/>
          <p:cNvSpPr/>
          <p:nvPr/>
        </p:nvSpPr>
        <p:spPr>
          <a:xfrm>
            <a:off x="1695158" y="4270919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having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5906083" y="4282443"/>
            <a:ext cx="1608405" cy="2440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rgbClr val="7030A0"/>
                </a:solidFill>
                <a:latin typeface="+mj-lt"/>
              </a:rPr>
              <a:t>was </a:t>
            </a:r>
            <a:r>
              <a:rPr lang="de-CH" b="1" dirty="0" err="1">
                <a:solidFill>
                  <a:srgbClr val="7030A0"/>
                </a:solidFill>
                <a:latin typeface="+mj-lt"/>
              </a:rPr>
              <a:t>swimming</a:t>
            </a:r>
            <a:endParaRPr lang="de-CH" b="1" dirty="0">
              <a:solidFill>
                <a:srgbClr val="7030A0"/>
              </a:solidFill>
              <a:latin typeface="+mj-lt"/>
            </a:endParaRPr>
          </a:p>
        </p:txBody>
      </p:sp>
      <p:sp>
        <p:nvSpPr>
          <p:cNvPr id="3" name="Abgerundetes Rechteck 2"/>
          <p:cNvSpPr/>
          <p:nvPr/>
        </p:nvSpPr>
        <p:spPr>
          <a:xfrm>
            <a:off x="8875059" y="1276424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SIT</a:t>
            </a:r>
          </a:p>
        </p:txBody>
      </p:sp>
      <p:sp>
        <p:nvSpPr>
          <p:cNvPr id="51" name="Abgerundetes Rechteck 50"/>
          <p:cNvSpPr/>
          <p:nvPr/>
        </p:nvSpPr>
        <p:spPr>
          <a:xfrm>
            <a:off x="10101429" y="1276424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RING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8875059" y="1862202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MEET</a:t>
            </a:r>
          </a:p>
        </p:txBody>
      </p:sp>
      <p:sp>
        <p:nvSpPr>
          <p:cNvPr id="60" name="Abgerundetes Rechteck 59"/>
          <p:cNvSpPr/>
          <p:nvPr/>
        </p:nvSpPr>
        <p:spPr>
          <a:xfrm>
            <a:off x="10101429" y="1862202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TRAVEL</a:t>
            </a:r>
          </a:p>
        </p:txBody>
      </p:sp>
      <p:sp>
        <p:nvSpPr>
          <p:cNvPr id="61" name="Abgerundetes Rechteck 60"/>
          <p:cNvSpPr/>
          <p:nvPr/>
        </p:nvSpPr>
        <p:spPr>
          <a:xfrm>
            <a:off x="8875059" y="2447980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VISIT</a:t>
            </a:r>
          </a:p>
        </p:txBody>
      </p:sp>
      <p:sp>
        <p:nvSpPr>
          <p:cNvPr id="62" name="Abgerundetes Rechteck 61"/>
          <p:cNvSpPr/>
          <p:nvPr/>
        </p:nvSpPr>
        <p:spPr>
          <a:xfrm>
            <a:off x="10101429" y="2447980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SHINE</a:t>
            </a:r>
          </a:p>
        </p:txBody>
      </p:sp>
      <p:sp>
        <p:nvSpPr>
          <p:cNvPr id="64" name="Abgerundetes Rechteck 63"/>
          <p:cNvSpPr/>
          <p:nvPr/>
        </p:nvSpPr>
        <p:spPr>
          <a:xfrm>
            <a:off x="8875059" y="3033758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PLAY</a:t>
            </a:r>
          </a:p>
        </p:txBody>
      </p:sp>
      <p:sp>
        <p:nvSpPr>
          <p:cNvPr id="65" name="Abgerundetes Rechteck 64"/>
          <p:cNvSpPr/>
          <p:nvPr/>
        </p:nvSpPr>
        <p:spPr>
          <a:xfrm>
            <a:off x="10101429" y="3033758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WATCH</a:t>
            </a:r>
          </a:p>
        </p:txBody>
      </p:sp>
      <p:sp>
        <p:nvSpPr>
          <p:cNvPr id="66" name="Abgerundetes Rechteck 65"/>
          <p:cNvSpPr/>
          <p:nvPr/>
        </p:nvSpPr>
        <p:spPr>
          <a:xfrm>
            <a:off x="8875059" y="3613967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OPEN</a:t>
            </a:r>
          </a:p>
        </p:txBody>
      </p:sp>
      <p:sp>
        <p:nvSpPr>
          <p:cNvPr id="69" name="Abgerundetes Rechteck 68"/>
          <p:cNvSpPr/>
          <p:nvPr/>
        </p:nvSpPr>
        <p:spPr>
          <a:xfrm>
            <a:off x="10101429" y="3613967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RAIN</a:t>
            </a:r>
          </a:p>
        </p:txBody>
      </p:sp>
      <p:sp>
        <p:nvSpPr>
          <p:cNvPr id="70" name="Abgerundetes Rechteck 69"/>
          <p:cNvSpPr/>
          <p:nvPr/>
        </p:nvSpPr>
        <p:spPr>
          <a:xfrm>
            <a:off x="8875059" y="4205314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HAVE</a:t>
            </a:r>
          </a:p>
        </p:txBody>
      </p:sp>
      <p:sp>
        <p:nvSpPr>
          <p:cNvPr id="71" name="Abgerundetes Rechteck 70"/>
          <p:cNvSpPr/>
          <p:nvPr/>
        </p:nvSpPr>
        <p:spPr>
          <a:xfrm>
            <a:off x="10101429" y="4205314"/>
            <a:ext cx="1129553" cy="386942"/>
          </a:xfrm>
          <a:prstGeom prst="roundRect">
            <a:avLst/>
          </a:prstGeom>
          <a:solidFill>
            <a:srgbClr val="DCB8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400" b="1" dirty="0">
                <a:solidFill>
                  <a:srgbClr val="7030A0"/>
                </a:solidFill>
              </a:rPr>
              <a:t>SWIM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325" y="5065111"/>
            <a:ext cx="1625397" cy="1084876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140" y="5064043"/>
            <a:ext cx="1627315" cy="1084876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9014" y="5064043"/>
            <a:ext cx="1625398" cy="1084876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1671" y="5073812"/>
            <a:ext cx="1626729" cy="1085764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5659" y="5074700"/>
            <a:ext cx="1625398" cy="108487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3057" y="5073812"/>
            <a:ext cx="1522168" cy="1087794"/>
          </a:xfrm>
          <a:prstGeom prst="rect">
            <a:avLst/>
          </a:prstGeom>
        </p:spPr>
      </p:pic>
      <p:sp>
        <p:nvSpPr>
          <p:cNvPr id="44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3877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41" grpId="0" animBg="1"/>
      <p:bldP spid="42" grpId="0"/>
      <p:bldP spid="25" grpId="0" animBg="1"/>
      <p:bldP spid="26" grpId="0" animBg="1"/>
      <p:bldP spid="27" grpId="0" animBg="1"/>
      <p:bldP spid="28" grpId="0" animBg="1"/>
      <p:bldP spid="29" grpId="0" animBg="1"/>
      <p:bldP spid="2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3" grpId="0" animBg="1"/>
      <p:bldP spid="51" grpId="0" animBg="1"/>
      <p:bldP spid="59" grpId="0" animBg="1"/>
      <p:bldP spid="60" grpId="0" animBg="1"/>
      <p:bldP spid="61" grpId="0" animBg="1"/>
      <p:bldP spid="62" grpId="0" animBg="1"/>
      <p:bldP spid="64" grpId="0" animBg="1"/>
      <p:bldP spid="65" grpId="0" animBg="1"/>
      <p:bldP spid="66" grpId="0" animBg="1"/>
      <p:bldP spid="69" grpId="0" animBg="1"/>
      <p:bldP spid="70" grpId="0" animBg="1"/>
      <p:bldP spid="7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642</Words>
  <Application>Microsoft Office PowerPoint</Application>
  <PresentationFormat>Breitbild</PresentationFormat>
  <Paragraphs>192</Paragraphs>
  <Slides>10</Slides>
  <Notes>9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 JULIAN</vt:lpstr>
      <vt:lpstr>Arial</vt:lpstr>
      <vt:lpstr>Arial Black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Microsoft-Konto;SchulArena.com GmbH</dc:creator>
  <cp:lastModifiedBy>Selina Tuchschmid</cp:lastModifiedBy>
  <cp:revision>621</cp:revision>
  <dcterms:created xsi:type="dcterms:W3CDTF">2014-09-19T15:37:38Z</dcterms:created>
  <dcterms:modified xsi:type="dcterms:W3CDTF">2020-06-26T07:08:33Z</dcterms:modified>
</cp:coreProperties>
</file>