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83" r:id="rId3"/>
    <p:sldId id="284" r:id="rId4"/>
    <p:sldId id="285" r:id="rId5"/>
    <p:sldId id="289" r:id="rId6"/>
    <p:sldId id="294" r:id="rId7"/>
    <p:sldId id="297" r:id="rId8"/>
    <p:sldId id="278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9270"/>
    <a:srgbClr val="E17D30"/>
    <a:srgbClr val="F9BA5B"/>
    <a:srgbClr val="FFFF66"/>
    <a:srgbClr val="FCD7FF"/>
    <a:srgbClr val="F9ADAD"/>
    <a:srgbClr val="1F34CF"/>
    <a:srgbClr val="6AECE0"/>
    <a:srgbClr val="71E59D"/>
    <a:srgbClr val="E7F4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unkle Formatvorlag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AF606853-7671-496A-8E4F-DF71F8EC918B}" styleName="Dunkle Formatvorlage 1 - Akz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unkle Formatvorlage 1 - Akz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71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6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3831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6817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225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47584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18324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19276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37507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8927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8469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54912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0311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2E6487-CCD9-4421-BF13-F398737575DC}" type="datetimeFigureOut">
              <a:rPr lang="de-CH" smtClean="0"/>
              <a:t>26.06.2020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7BBAD-67F3-4A59-A381-D6033CEE3912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93510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tiff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g"/><Relationship Id="rId5" Type="http://schemas.openxmlformats.org/officeDocument/2006/relationships/image" Target="../media/image18.jp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9259206" y="6396335"/>
            <a:ext cx="2936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chemeClr val="bg2">
                    <a:lumMod val="90000"/>
                  </a:schemeClr>
                </a:solidFill>
                <a:latin typeface="Arial Black" panose="020B0A04020102020204" pitchFamily="34" charset="0"/>
              </a:rPr>
              <a:t>SchulArena.com</a:t>
            </a:r>
            <a:endParaRPr lang="de-CH" dirty="0">
              <a:solidFill>
                <a:schemeClr val="bg2">
                  <a:lumMod val="9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Inhaltsplatzhalter 6">
            <a:extLst>
              <a:ext uri="{FF2B5EF4-FFF2-40B4-BE49-F238E27FC236}">
                <a16:creationId xmlns:a16="http://schemas.microsoft.com/office/drawing/2014/main" id="{B4099E53-A5A9-A443-BCB7-479590597E7A}"/>
              </a:ext>
            </a:extLst>
          </p:cNvPr>
          <p:cNvSpPr txBox="1">
            <a:spLocks/>
          </p:cNvSpPr>
          <p:nvPr/>
        </p:nvSpPr>
        <p:spPr>
          <a:xfrm>
            <a:off x="-6824" y="587756"/>
            <a:ext cx="7795648" cy="1089529"/>
          </a:xfrm>
          <a:prstGeom prst="rect">
            <a:avLst/>
          </a:prstGeom>
          <a:solidFill>
            <a:schemeClr val="bg2">
              <a:alpha val="8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6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72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English </a:t>
            </a:r>
            <a:r>
              <a:rPr lang="de-DE" sz="720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Grammar</a:t>
            </a:r>
            <a:endParaRPr lang="de-DE" sz="720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Inhaltsplatzhalter 6">
            <a:extLst>
              <a:ext uri="{FF2B5EF4-FFF2-40B4-BE49-F238E27FC236}">
                <a16:creationId xmlns:a16="http://schemas.microsoft.com/office/drawing/2014/main" id="{7CC531F6-A8DF-5A40-B429-18BD76D44838}"/>
              </a:ext>
            </a:extLst>
          </p:cNvPr>
          <p:cNvSpPr txBox="1">
            <a:spLocks/>
          </p:cNvSpPr>
          <p:nvPr/>
        </p:nvSpPr>
        <p:spPr>
          <a:xfrm>
            <a:off x="-6824" y="1981638"/>
            <a:ext cx="9243814" cy="1089529"/>
          </a:xfrm>
          <a:prstGeom prst="rect">
            <a:avLst/>
          </a:prstGeom>
          <a:solidFill>
            <a:schemeClr val="bg2">
              <a:alpha val="85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wrap="squar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60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72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Prepositions</a:t>
            </a:r>
            <a:r>
              <a:rPr lang="de-DE" sz="7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7200" dirty="0" err="1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of</a:t>
            </a:r>
            <a:r>
              <a:rPr lang="de-DE" sz="72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de-DE" sz="720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place</a:t>
            </a:r>
            <a:endParaRPr lang="de-DE" sz="7200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4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255" y="1576551"/>
            <a:ext cx="5859550" cy="4099551"/>
          </a:xfrm>
          <a:prstGeom prst="rect">
            <a:avLst/>
          </a:prstGeom>
        </p:spPr>
      </p:pic>
      <p:sp>
        <p:nvSpPr>
          <p:cNvPr id="3" name="Legende mit Linie 1 2"/>
          <p:cNvSpPr/>
          <p:nvPr/>
        </p:nvSpPr>
        <p:spPr>
          <a:xfrm>
            <a:off x="9843769" y="1931115"/>
            <a:ext cx="1821018" cy="1099595"/>
          </a:xfrm>
          <a:prstGeom prst="borderCallout1">
            <a:avLst>
              <a:gd name="adj1" fmla="val 18750"/>
              <a:gd name="adj2" fmla="val -8333"/>
              <a:gd name="adj3" fmla="val 88126"/>
              <a:gd name="adj4" fmla="val -66903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pencils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are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sz="2000" dirty="0">
                <a:solidFill>
                  <a:schemeClr val="tx1"/>
                </a:solidFill>
                <a:latin typeface="+mj-lt"/>
              </a:rPr>
            </a:br>
            <a:r>
              <a:rPr lang="de-CH" sz="2000" u="sng" dirty="0">
                <a:solidFill>
                  <a:schemeClr val="tx1"/>
                </a:solidFill>
                <a:latin typeface="+mj-lt"/>
              </a:rPr>
              <a:t>in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jar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7" name="Legende mit Linie 1 36"/>
          <p:cNvSpPr/>
          <p:nvPr/>
        </p:nvSpPr>
        <p:spPr>
          <a:xfrm>
            <a:off x="8212438" y="216185"/>
            <a:ext cx="2791893" cy="1099595"/>
          </a:xfrm>
          <a:prstGeom prst="borderCallout1">
            <a:avLst>
              <a:gd name="adj1" fmla="val 109076"/>
              <a:gd name="adj2" fmla="val 14420"/>
              <a:gd name="adj3" fmla="val 158380"/>
              <a:gd name="adj4" fmla="val 362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coffee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pot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sz="2000" dirty="0">
                <a:solidFill>
                  <a:schemeClr val="tx1"/>
                </a:solidFill>
                <a:latin typeface="+mj-lt"/>
              </a:rPr>
            </a:b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behind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pencil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jar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39" name="Legende mit Linie 1 38"/>
          <p:cNvSpPr/>
          <p:nvPr/>
        </p:nvSpPr>
        <p:spPr>
          <a:xfrm>
            <a:off x="160581" y="5563743"/>
            <a:ext cx="2664473" cy="835315"/>
          </a:xfrm>
          <a:prstGeom prst="borderCallout1">
            <a:avLst>
              <a:gd name="adj1" fmla="val 58895"/>
              <a:gd name="adj2" fmla="val 103537"/>
              <a:gd name="adj3" fmla="val -126961"/>
              <a:gd name="adj4" fmla="val 150697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/>
                </a:solidFill>
                <a:latin typeface="+mj-lt"/>
              </a:rPr>
              <a:t>There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paper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stack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under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glasses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0" name="Legende mit Linie 1 39"/>
          <p:cNvSpPr/>
          <p:nvPr/>
        </p:nvSpPr>
        <p:spPr>
          <a:xfrm>
            <a:off x="3867757" y="216185"/>
            <a:ext cx="2222339" cy="1099595"/>
          </a:xfrm>
          <a:prstGeom prst="borderCallout1">
            <a:avLst>
              <a:gd name="adj1" fmla="val 110510"/>
              <a:gd name="adj2" fmla="val 81053"/>
              <a:gd name="adj3" fmla="val 159813"/>
              <a:gd name="adj4" fmla="val 94327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booklet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between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plant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and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coffee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pot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1" name="Legende mit Linie 1 40"/>
          <p:cNvSpPr/>
          <p:nvPr/>
        </p:nvSpPr>
        <p:spPr>
          <a:xfrm>
            <a:off x="9608384" y="3626575"/>
            <a:ext cx="2222339" cy="1099595"/>
          </a:xfrm>
          <a:prstGeom prst="borderCallout1">
            <a:avLst>
              <a:gd name="adj1" fmla="val 48858"/>
              <a:gd name="adj2" fmla="val -6205"/>
              <a:gd name="adj3" fmla="val 40811"/>
              <a:gd name="adj4" fmla="val -107856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This man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has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hand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>
                <a:solidFill>
                  <a:schemeClr val="tx1"/>
                </a:solidFill>
                <a:latin typeface="+mj-lt"/>
              </a:rPr>
              <a:t>on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keyboard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2" name="Legende mit Linie 1 41"/>
          <p:cNvSpPr/>
          <p:nvPr/>
        </p:nvSpPr>
        <p:spPr>
          <a:xfrm>
            <a:off x="1028383" y="401108"/>
            <a:ext cx="2222339" cy="729747"/>
          </a:xfrm>
          <a:prstGeom prst="borderCallout1">
            <a:avLst>
              <a:gd name="adj1" fmla="val 110510"/>
              <a:gd name="adj2" fmla="val 81053"/>
              <a:gd name="adj3" fmla="val 215984"/>
              <a:gd name="adj4" fmla="val 153918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The plant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next</a:t>
            </a:r>
            <a:r>
              <a:rPr lang="de-CH" sz="2000" u="sng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sz="2000" u="sng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booklet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3" name="Legende mit Linie 1 42"/>
          <p:cNvSpPr/>
          <p:nvPr/>
        </p:nvSpPr>
        <p:spPr>
          <a:xfrm>
            <a:off x="387834" y="1661875"/>
            <a:ext cx="2061842" cy="1123616"/>
          </a:xfrm>
          <a:prstGeom prst="borderCallout1">
            <a:avLst>
              <a:gd name="adj1" fmla="val 40355"/>
              <a:gd name="adj2" fmla="val 103227"/>
              <a:gd name="adj3" fmla="val 87385"/>
              <a:gd name="adj4" fmla="val 161186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phone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case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opposite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pencil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jar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46" name="Legende mit Linie 1 45"/>
          <p:cNvSpPr/>
          <p:nvPr/>
        </p:nvSpPr>
        <p:spPr>
          <a:xfrm>
            <a:off x="160581" y="3773463"/>
            <a:ext cx="2666832" cy="805821"/>
          </a:xfrm>
          <a:prstGeom prst="borderCallout1">
            <a:avLst>
              <a:gd name="adj1" fmla="val -11792"/>
              <a:gd name="adj2" fmla="val 27511"/>
              <a:gd name="adj3" fmla="val -101576"/>
              <a:gd name="adj4" fmla="val 133214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phone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case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sz="2000" dirty="0">
                <a:solidFill>
                  <a:schemeClr val="tx1"/>
                </a:solidFill>
                <a:latin typeface="+mj-lt"/>
              </a:rPr>
            </a:br>
            <a:r>
              <a:rPr lang="de-CH" sz="2000" u="sng" dirty="0">
                <a:solidFill>
                  <a:schemeClr val="tx1"/>
                </a:solidFill>
                <a:latin typeface="+mj-lt"/>
              </a:rPr>
              <a:t>on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u="sng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left</a:t>
            </a:r>
            <a:r>
              <a:rPr lang="de-CH" sz="2000" u="sng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plant.</a:t>
            </a:r>
          </a:p>
        </p:txBody>
      </p:sp>
      <p:sp>
        <p:nvSpPr>
          <p:cNvPr id="44" name="Legende mit Linie 1 43"/>
          <p:cNvSpPr/>
          <p:nvPr/>
        </p:nvSpPr>
        <p:spPr>
          <a:xfrm>
            <a:off x="9368260" y="5341505"/>
            <a:ext cx="2222339" cy="1099595"/>
          </a:xfrm>
          <a:prstGeom prst="borderCallout1">
            <a:avLst>
              <a:gd name="adj1" fmla="val 48858"/>
              <a:gd name="adj2" fmla="val -6205"/>
              <a:gd name="adj3" fmla="val -102597"/>
              <a:gd name="adj4" fmla="val -142996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notebook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br>
              <a:rPr lang="de-CH" sz="2000" dirty="0">
                <a:solidFill>
                  <a:schemeClr val="tx1"/>
                </a:solidFill>
                <a:latin typeface="+mj-lt"/>
              </a:rPr>
            </a:br>
            <a:r>
              <a:rPr lang="de-CH" sz="2000" u="sng" dirty="0">
                <a:solidFill>
                  <a:schemeClr val="tx1"/>
                </a:solidFill>
                <a:latin typeface="+mj-lt"/>
              </a:rPr>
              <a:t>in front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of</a:t>
            </a:r>
            <a:br>
              <a:rPr lang="de-CH" sz="2000" dirty="0">
                <a:solidFill>
                  <a:schemeClr val="tx1"/>
                </a:solidFill>
                <a:latin typeface="+mj-lt"/>
              </a:rPr>
            </a:b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booklet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PREPOSITIONS OF PLACE</a:t>
            </a:r>
          </a:p>
        </p:txBody>
      </p:sp>
      <p:sp>
        <p:nvSpPr>
          <p:cNvPr id="45" name="Legende mit Linie 1 44"/>
          <p:cNvSpPr/>
          <p:nvPr/>
        </p:nvSpPr>
        <p:spPr>
          <a:xfrm>
            <a:off x="4345679" y="5829248"/>
            <a:ext cx="3032583" cy="805821"/>
          </a:xfrm>
          <a:prstGeom prst="borderCallout1">
            <a:avLst>
              <a:gd name="adj1" fmla="val -11792"/>
              <a:gd name="adj2" fmla="val 27511"/>
              <a:gd name="adj3" fmla="val -191573"/>
              <a:gd name="adj4" fmla="val 35029"/>
            </a:avLst>
          </a:prstGeom>
          <a:solidFill>
            <a:srgbClr val="E7F46C"/>
          </a:solidFill>
          <a:ln w="50800">
            <a:solidFill>
              <a:srgbClr val="E7F4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/>
                </a:solidFill>
                <a:latin typeface="+mj-lt"/>
              </a:rPr>
              <a:t>The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ruler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>
                <a:solidFill>
                  <a:schemeClr val="tx1"/>
                </a:solidFill>
                <a:latin typeface="+mj-lt"/>
              </a:rPr>
              <a:t>on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u="sng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right</a:t>
            </a:r>
            <a:r>
              <a:rPr lang="de-CH" sz="2000" u="sng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u="sng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br>
              <a:rPr lang="de-CH" sz="2000" dirty="0">
                <a:solidFill>
                  <a:schemeClr val="tx1"/>
                </a:solidFill>
                <a:latin typeface="+mj-lt"/>
              </a:rPr>
            </a:br>
            <a:r>
              <a:rPr lang="de-CH" sz="20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paper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stack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sp>
        <p:nvSpPr>
          <p:cNvPr id="16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591967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7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6" grpId="0" animBg="1"/>
      <p:bldP spid="44" grpId="0" animBg="1"/>
      <p:bldP spid="4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15" name="Abgerundetes Rechteck 14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400" dirty="0">
                <a:solidFill>
                  <a:srgbClr val="00B050"/>
                </a:solidFill>
                <a:latin typeface="+mj-lt"/>
              </a:rPr>
              <a:t>          The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prepositions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b="1" dirty="0">
                <a:solidFill>
                  <a:srgbClr val="00B050"/>
                </a:solidFill>
                <a:latin typeface="+mj-lt"/>
              </a:rPr>
              <a:t>in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, </a:t>
            </a:r>
            <a:r>
              <a:rPr lang="de-CH" sz="2400" b="1" dirty="0">
                <a:solidFill>
                  <a:srgbClr val="00B050"/>
                </a:solidFill>
                <a:latin typeface="+mj-lt"/>
              </a:rPr>
              <a:t>on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and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b="1" dirty="0">
                <a:solidFill>
                  <a:srgbClr val="00B050"/>
                </a:solidFill>
                <a:latin typeface="+mj-lt"/>
              </a:rPr>
              <a:t>at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are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used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as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follows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: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293568" y="1335233"/>
            <a:ext cx="966272" cy="675564"/>
          </a:xfrm>
          <a:prstGeom prst="roundRect">
            <a:avLst/>
          </a:prstGeom>
          <a:solidFill>
            <a:srgbClr val="6AECE0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>
                <a:solidFill>
                  <a:schemeClr val="tx1"/>
                </a:solidFill>
                <a:latin typeface="+mj-lt"/>
              </a:rPr>
              <a:t>IN</a:t>
            </a:r>
          </a:p>
        </p:txBody>
      </p:sp>
      <p:sp>
        <p:nvSpPr>
          <p:cNvPr id="18" name="Abgerundetes Rechteck 17"/>
          <p:cNvSpPr/>
          <p:nvPr/>
        </p:nvSpPr>
        <p:spPr>
          <a:xfrm>
            <a:off x="293568" y="2348447"/>
            <a:ext cx="966272" cy="675564"/>
          </a:xfrm>
          <a:prstGeom prst="roundRect">
            <a:avLst/>
          </a:prstGeom>
          <a:solidFill>
            <a:srgbClr val="6AECE0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>
                <a:solidFill>
                  <a:schemeClr val="tx1"/>
                </a:solidFill>
                <a:latin typeface="+mj-lt"/>
              </a:rPr>
              <a:t>ON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293568" y="3361661"/>
            <a:ext cx="966272" cy="675564"/>
          </a:xfrm>
          <a:prstGeom prst="roundRect">
            <a:avLst/>
          </a:prstGeom>
          <a:solidFill>
            <a:srgbClr val="6AECE0">
              <a:alpha val="8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4000" dirty="0">
                <a:solidFill>
                  <a:schemeClr val="tx1"/>
                </a:solidFill>
                <a:latin typeface="+mj-lt"/>
              </a:rPr>
              <a:t>AT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1560232" y="1335233"/>
            <a:ext cx="9424143" cy="675564"/>
          </a:xfrm>
          <a:prstGeom prst="roundRect">
            <a:avLst/>
          </a:prstGeom>
          <a:solidFill>
            <a:srgbClr val="71E59D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usually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used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state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that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someone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something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in a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place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(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physically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virtually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).</a:t>
            </a:r>
          </a:p>
          <a:p>
            <a:r>
              <a:rPr lang="de-CH" sz="2000" i="1" dirty="0">
                <a:solidFill>
                  <a:srgbClr val="1F34CF"/>
                </a:solidFill>
                <a:latin typeface="+mj-lt"/>
              </a:rPr>
              <a:t>in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the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city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, in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the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 box, in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the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 park…</a:t>
            </a:r>
          </a:p>
        </p:txBody>
      </p:sp>
      <p:sp>
        <p:nvSpPr>
          <p:cNvPr id="21" name="Abgerundetes Rechteck 20"/>
          <p:cNvSpPr/>
          <p:nvPr/>
        </p:nvSpPr>
        <p:spPr>
          <a:xfrm>
            <a:off x="1560232" y="2348447"/>
            <a:ext cx="9424143" cy="675564"/>
          </a:xfrm>
          <a:prstGeom prst="roundRect">
            <a:avLst/>
          </a:prstGeom>
          <a:solidFill>
            <a:srgbClr val="71E59D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usually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used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state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that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someone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something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on top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a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surface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r>
              <a:rPr lang="de-CH" sz="2000" i="1" dirty="0">
                <a:solidFill>
                  <a:srgbClr val="1F34CF"/>
                </a:solidFill>
                <a:latin typeface="+mj-lt"/>
              </a:rPr>
              <a:t>on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the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table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, on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the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floor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, on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the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 wall…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1560232" y="3361661"/>
            <a:ext cx="9424143" cy="675564"/>
          </a:xfrm>
          <a:prstGeom prst="roundRect">
            <a:avLst/>
          </a:prstGeom>
          <a:solidFill>
            <a:srgbClr val="71E59D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usually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used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to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state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that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something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someone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at a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specific</a:t>
            </a:r>
            <a:r>
              <a:rPr lang="de-CH" sz="20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de-CH" sz="2000" b="1" dirty="0" err="1">
                <a:solidFill>
                  <a:schemeClr val="tx1"/>
                </a:solidFill>
                <a:latin typeface="+mj-lt"/>
              </a:rPr>
              <a:t>place</a:t>
            </a:r>
            <a:r>
              <a:rPr lang="de-CH" sz="20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r>
              <a:rPr lang="de-CH" sz="2000" i="1" dirty="0">
                <a:solidFill>
                  <a:srgbClr val="1F34CF"/>
                </a:solidFill>
                <a:latin typeface="+mj-lt"/>
              </a:rPr>
              <a:t>at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the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 mall, at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the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table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, at </a:t>
            </a:r>
            <a:r>
              <a:rPr lang="de-CH" sz="2000" i="1" dirty="0" err="1">
                <a:solidFill>
                  <a:srgbClr val="1F34CF"/>
                </a:solidFill>
                <a:latin typeface="+mj-lt"/>
              </a:rPr>
              <a:t>work</a:t>
            </a:r>
            <a:r>
              <a:rPr lang="de-CH" sz="2000" i="1" dirty="0">
                <a:solidFill>
                  <a:srgbClr val="1F34CF"/>
                </a:solidFill>
                <a:latin typeface="+mj-lt"/>
              </a:rPr>
              <a:t>…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231" y="4486744"/>
            <a:ext cx="2318085" cy="1547213"/>
          </a:xfrm>
          <a:prstGeom prst="rect">
            <a:avLst/>
          </a:prstGeom>
        </p:spPr>
      </p:pic>
      <p:pic>
        <p:nvPicPr>
          <p:cNvPr id="26" name="Grafik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811" y="4497377"/>
            <a:ext cx="2318085" cy="1547212"/>
          </a:xfrm>
          <a:prstGeom prst="rect">
            <a:avLst/>
          </a:prstGeom>
        </p:spPr>
      </p:pic>
      <p:sp>
        <p:nvSpPr>
          <p:cNvPr id="27" name="Abgerundetes Rechteck 26"/>
          <p:cNvSpPr/>
          <p:nvPr/>
        </p:nvSpPr>
        <p:spPr>
          <a:xfrm>
            <a:off x="1536747" y="5982116"/>
            <a:ext cx="2294603" cy="6755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b="1" dirty="0">
                <a:solidFill>
                  <a:srgbClr val="1F34CF"/>
                </a:solidFill>
                <a:latin typeface="+mj-lt"/>
              </a:rPr>
              <a:t>in</a:t>
            </a:r>
            <a:r>
              <a:rPr lang="de-CH" sz="2400" dirty="0">
                <a:solidFill>
                  <a:srgbClr val="1F34CF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1F34CF"/>
                </a:solidFill>
                <a:latin typeface="+mj-lt"/>
              </a:rPr>
              <a:t>the</a:t>
            </a:r>
            <a:r>
              <a:rPr lang="de-CH" sz="2400" dirty="0">
                <a:solidFill>
                  <a:srgbClr val="1F34CF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1F34CF"/>
                </a:solidFill>
                <a:latin typeface="+mj-lt"/>
              </a:rPr>
              <a:t>ocean</a:t>
            </a:r>
            <a:endParaRPr lang="de-CH" sz="2400" dirty="0">
              <a:solidFill>
                <a:srgbClr val="1F34CF"/>
              </a:solidFill>
              <a:latin typeface="+mj-lt"/>
            </a:endParaRPr>
          </a:p>
        </p:txBody>
      </p:sp>
      <p:sp>
        <p:nvSpPr>
          <p:cNvPr id="28" name="Abgerundetes Rechteck 27"/>
          <p:cNvSpPr/>
          <p:nvPr/>
        </p:nvSpPr>
        <p:spPr>
          <a:xfrm>
            <a:off x="4140519" y="5982116"/>
            <a:ext cx="2294603" cy="6755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b="1" dirty="0">
                <a:solidFill>
                  <a:srgbClr val="E17D30"/>
                </a:solidFill>
                <a:latin typeface="+mj-lt"/>
              </a:rPr>
              <a:t>on</a:t>
            </a:r>
            <a:r>
              <a:rPr lang="de-CH" sz="2400" dirty="0">
                <a:solidFill>
                  <a:srgbClr val="E17D3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E17D30"/>
                </a:solidFill>
                <a:latin typeface="+mj-lt"/>
              </a:rPr>
              <a:t>the</a:t>
            </a:r>
            <a:r>
              <a:rPr lang="de-CH" sz="2400" dirty="0">
                <a:solidFill>
                  <a:srgbClr val="E17D30"/>
                </a:solidFill>
                <a:latin typeface="+mj-lt"/>
              </a:rPr>
              <a:t> top</a:t>
            </a:r>
          </a:p>
        </p:txBody>
      </p:sp>
      <p:sp>
        <p:nvSpPr>
          <p:cNvPr id="29" name="Abgerundetes Rechteck 28"/>
          <p:cNvSpPr/>
          <p:nvPr/>
        </p:nvSpPr>
        <p:spPr>
          <a:xfrm>
            <a:off x="6744291" y="5982116"/>
            <a:ext cx="2318086" cy="67556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b="1" dirty="0">
                <a:solidFill>
                  <a:srgbClr val="A59270"/>
                </a:solidFill>
                <a:latin typeface="+mj-lt"/>
              </a:rPr>
              <a:t>at</a:t>
            </a:r>
            <a:r>
              <a:rPr lang="de-CH" sz="2400" dirty="0">
                <a:solidFill>
                  <a:srgbClr val="A5927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A59270"/>
                </a:solidFill>
                <a:latin typeface="+mj-lt"/>
              </a:rPr>
              <a:t>the</a:t>
            </a:r>
            <a:r>
              <a:rPr lang="de-CH" sz="2400" dirty="0">
                <a:solidFill>
                  <a:srgbClr val="A5927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A59270"/>
                </a:solidFill>
                <a:latin typeface="+mj-lt"/>
              </a:rPr>
              <a:t>party</a:t>
            </a:r>
            <a:endParaRPr lang="de-CH" sz="2400" dirty="0">
              <a:solidFill>
                <a:srgbClr val="A59270"/>
              </a:solidFill>
              <a:latin typeface="+mj-lt"/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PREPOSITIONS OF PLACE</a:t>
            </a:r>
          </a:p>
        </p:txBody>
      </p:sp>
      <p:sp>
        <p:nvSpPr>
          <p:cNvPr id="24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FAEEA83-C827-F848-A815-3C084031D83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65878" y="4497377"/>
            <a:ext cx="2290849" cy="1527342"/>
          </a:xfrm>
          <a:prstGeom prst="rect">
            <a:avLst/>
          </a:prstGeom>
        </p:spPr>
      </p:pic>
      <p:pic>
        <p:nvPicPr>
          <p:cNvPr id="25" name="Grafik 24">
            <a:extLst>
              <a:ext uri="{FF2B5EF4-FFF2-40B4-BE49-F238E27FC236}">
                <a16:creationId xmlns:a16="http://schemas.microsoft.com/office/drawing/2014/main" id="{B4B3EADC-6A79-EE4F-BDB7-F3C5C46F1A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7443" y="168747"/>
            <a:ext cx="498522" cy="766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779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7" grpId="0"/>
      <p:bldP spid="28" grpId="0"/>
      <p:bldP spid="2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15" name="Abgerundetes Rechteck 14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400" dirty="0">
                <a:solidFill>
                  <a:srgbClr val="00B050"/>
                </a:solidFill>
                <a:latin typeface="+mj-lt"/>
              </a:rPr>
              <a:t>     Find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the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correct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preposition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of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place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.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68" y="1413744"/>
            <a:ext cx="2674357" cy="1785007"/>
          </a:xfrm>
          <a:prstGeom prst="rect">
            <a:avLst/>
          </a:prstGeom>
        </p:spPr>
      </p:pic>
      <p:sp>
        <p:nvSpPr>
          <p:cNvPr id="7" name="Abgerundete rechteckige Legende 6"/>
          <p:cNvSpPr/>
          <p:nvPr/>
        </p:nvSpPr>
        <p:spPr>
          <a:xfrm>
            <a:off x="2737306" y="2113970"/>
            <a:ext cx="3462016" cy="1419744"/>
          </a:xfrm>
          <a:prstGeom prst="wedgeRoundRectCallout">
            <a:avLst>
              <a:gd name="adj1" fmla="val -55045"/>
              <a:gd name="adj2" fmla="val -7870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 </a:t>
            </a:r>
            <a:r>
              <a:rPr lang="de-CH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bus</a:t>
            </a: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driving</a:t>
            </a: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CH" sz="3200" dirty="0">
                <a:solidFill>
                  <a:srgbClr val="00B050"/>
                </a:solidFill>
                <a:latin typeface="+mj-lt"/>
              </a:rPr>
              <a:t>on</a:t>
            </a: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</a:t>
            </a: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road</a:t>
            </a: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pic>
        <p:nvPicPr>
          <p:cNvPr id="24" name="Grafik 2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575" y="4714479"/>
            <a:ext cx="2475221" cy="1665789"/>
          </a:xfrm>
          <a:prstGeom prst="rect">
            <a:avLst/>
          </a:prstGeom>
        </p:spPr>
      </p:pic>
      <p:sp>
        <p:nvSpPr>
          <p:cNvPr id="30" name="Abgerundete rechteckige Legende 29"/>
          <p:cNvSpPr/>
          <p:nvPr/>
        </p:nvSpPr>
        <p:spPr>
          <a:xfrm>
            <a:off x="676767" y="3839741"/>
            <a:ext cx="2443738" cy="1282335"/>
          </a:xfrm>
          <a:prstGeom prst="wedgeRoundRectCallout">
            <a:avLst>
              <a:gd name="adj1" fmla="val 46096"/>
              <a:gd name="adj2" fmla="val 8764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These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zebras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live</a:t>
            </a:r>
            <a:r>
              <a:rPr lang="de-CH" sz="2800" dirty="0">
                <a:solidFill>
                  <a:srgbClr val="00B050"/>
                </a:solidFill>
                <a:latin typeface="+mj-lt"/>
              </a:rPr>
              <a:t> in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Africa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1485165" y="4467150"/>
            <a:ext cx="374632" cy="445812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3435367" y="2847089"/>
            <a:ext cx="485703" cy="445812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pic>
        <p:nvPicPr>
          <p:cNvPr id="33" name="Grafik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229" y="1223983"/>
            <a:ext cx="2317223" cy="1542998"/>
          </a:xfrm>
          <a:prstGeom prst="rect">
            <a:avLst/>
          </a:prstGeom>
        </p:spPr>
      </p:pic>
      <p:sp>
        <p:nvSpPr>
          <p:cNvPr id="34" name="Abgerundete rechteckige Legende 33"/>
          <p:cNvSpPr/>
          <p:nvPr/>
        </p:nvSpPr>
        <p:spPr>
          <a:xfrm>
            <a:off x="8305040" y="2608180"/>
            <a:ext cx="2897036" cy="1278932"/>
          </a:xfrm>
          <a:prstGeom prst="wedgeRoundRectCallout">
            <a:avLst>
              <a:gd name="adj1" fmla="val -47211"/>
              <a:gd name="adj2" fmla="val -8962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Peter </a:t>
            </a:r>
            <a:r>
              <a:rPr lang="de-CH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3200" dirty="0">
                <a:solidFill>
                  <a:srgbClr val="00B050"/>
                </a:solidFill>
                <a:latin typeface="+mj-lt"/>
              </a:rPr>
              <a:t>at </a:t>
            </a:r>
            <a:r>
              <a:rPr lang="de-CH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</a:t>
            </a: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rock </a:t>
            </a:r>
            <a:r>
              <a:rPr lang="de-CH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concert</a:t>
            </a:r>
            <a:r>
              <a:rPr lang="de-CH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35" name="Abgerundetes Rechteck 34"/>
          <p:cNvSpPr/>
          <p:nvPr/>
        </p:nvSpPr>
        <p:spPr>
          <a:xfrm>
            <a:off x="9939057" y="2743150"/>
            <a:ext cx="328570" cy="504496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324" y="4324205"/>
            <a:ext cx="2398560" cy="1591515"/>
          </a:xfrm>
          <a:prstGeom prst="rect">
            <a:avLst/>
          </a:prstGeom>
        </p:spPr>
      </p:pic>
      <p:sp>
        <p:nvSpPr>
          <p:cNvPr id="37" name="Abgerundete rechteckige Legende 36"/>
          <p:cNvSpPr/>
          <p:nvPr/>
        </p:nvSpPr>
        <p:spPr>
          <a:xfrm>
            <a:off x="8792213" y="4704227"/>
            <a:ext cx="1922690" cy="1370776"/>
          </a:xfrm>
          <a:prstGeom prst="wedgeRoundRectCallout">
            <a:avLst>
              <a:gd name="adj1" fmla="val -100210"/>
              <a:gd name="adj2" fmla="val 941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Sam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sitting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CH" sz="2000" dirty="0" err="1">
                <a:solidFill>
                  <a:srgbClr val="00B050"/>
                </a:solidFill>
                <a:latin typeface="+mj-lt"/>
              </a:rPr>
              <a:t>between</a:t>
            </a:r>
            <a:r>
              <a:rPr lang="de-CH" sz="2000" dirty="0">
                <a:solidFill>
                  <a:srgbClr val="00B050"/>
                </a:solidFill>
                <a:latin typeface="+mj-lt"/>
              </a:rPr>
              <a:t> </a:t>
            </a:r>
            <a:br>
              <a:rPr lang="de-CH" sz="2000" dirty="0">
                <a:solidFill>
                  <a:srgbClr val="00B050"/>
                </a:solidFill>
                <a:latin typeface="+mj-lt"/>
              </a:rPr>
            </a:b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two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girls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38" name="Abgerundetes Rechteck 37"/>
          <p:cNvSpPr/>
          <p:nvPr/>
        </p:nvSpPr>
        <p:spPr>
          <a:xfrm>
            <a:off x="9275019" y="5271309"/>
            <a:ext cx="957078" cy="274030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latin typeface="+mj-lt"/>
              </a:rPr>
              <a:t>?</a:t>
            </a:r>
          </a:p>
        </p:txBody>
      </p:sp>
      <p:sp>
        <p:nvSpPr>
          <p:cNvPr id="16" name="Rechteck 15"/>
          <p:cNvSpPr/>
          <p:nvPr/>
        </p:nvSpPr>
        <p:spPr>
          <a:xfrm rot="21003629">
            <a:off x="339790" y="325160"/>
            <a:ext cx="442132" cy="57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5400" b="1" dirty="0">
                <a:solidFill>
                  <a:srgbClr val="00B050"/>
                </a:solidFill>
                <a:latin typeface="AR JULIAN" panose="02000000000000000000" pitchFamily="2" charset="0"/>
                <a:cs typeface="Times New Roman" panose="02020603050405020304" pitchFamily="18" charset="0"/>
              </a:rPr>
              <a:t>!</a:t>
            </a:r>
            <a:endParaRPr lang="de-CH" sz="5400" b="1" dirty="0">
              <a:solidFill>
                <a:srgbClr val="00B050"/>
              </a:solidFill>
              <a:latin typeface="AR JULIAN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PREPOSITIONS OF PLACE</a:t>
            </a:r>
          </a:p>
        </p:txBody>
      </p:sp>
      <p:sp>
        <p:nvSpPr>
          <p:cNvPr id="19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182832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7" grpId="0" animBg="1"/>
      <p:bldP spid="30" grpId="0" animBg="1"/>
      <p:bldP spid="31" grpId="0" animBg="1"/>
      <p:bldP spid="31" grpId="1" animBg="1"/>
      <p:bldP spid="32" grpId="0" animBg="1"/>
      <p:bldP spid="32" grpId="1" animBg="1"/>
      <p:bldP spid="34" grpId="0" animBg="1"/>
      <p:bldP spid="35" grpId="0" animBg="1"/>
      <p:bldP spid="35" grpId="1" animBg="1"/>
      <p:bldP spid="37" grpId="0" animBg="1"/>
      <p:bldP spid="38" grpId="0" animBg="1"/>
      <p:bldP spid="38" grpId="1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68" y="2998922"/>
            <a:ext cx="3762496" cy="2511289"/>
          </a:xfrm>
          <a:prstGeom prst="rect">
            <a:avLst/>
          </a:prstGeom>
        </p:spPr>
      </p:pic>
      <p:sp>
        <p:nvSpPr>
          <p:cNvPr id="7" name="Abgerundete rechteckige Legende 6"/>
          <p:cNvSpPr/>
          <p:nvPr/>
        </p:nvSpPr>
        <p:spPr>
          <a:xfrm>
            <a:off x="293568" y="1323479"/>
            <a:ext cx="2449632" cy="1675443"/>
          </a:xfrm>
          <a:prstGeom prst="wedgeRoundRectCallout">
            <a:avLst>
              <a:gd name="adj1" fmla="val 47705"/>
              <a:gd name="adj2" fmla="val 8177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Sarah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holding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plate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in 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her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right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hand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1679257" y="1988551"/>
            <a:ext cx="353133" cy="325465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latin typeface="+mj-lt"/>
              </a:rPr>
              <a:t>?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463" y="1140443"/>
            <a:ext cx="2806093" cy="1872935"/>
          </a:xfrm>
          <a:prstGeom prst="rect">
            <a:avLst/>
          </a:prstGeom>
        </p:spPr>
      </p:pic>
      <p:sp>
        <p:nvSpPr>
          <p:cNvPr id="10" name="Abgerundete rechteckige Legende 9"/>
          <p:cNvSpPr/>
          <p:nvPr/>
        </p:nvSpPr>
        <p:spPr>
          <a:xfrm>
            <a:off x="6012095" y="1755653"/>
            <a:ext cx="2588848" cy="1122687"/>
          </a:xfrm>
          <a:prstGeom prst="wedgeRoundRectCallout">
            <a:avLst>
              <a:gd name="adj1" fmla="val -74024"/>
              <a:gd name="adj2" fmla="val -4031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 </a:t>
            </a:r>
            <a:r>
              <a:rPr lang="de-CH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members</a:t>
            </a: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of</a:t>
            </a: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</a:t>
            </a: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family</a:t>
            </a: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are</a:t>
            </a: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standing</a:t>
            </a: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dirty="0">
                <a:solidFill>
                  <a:srgbClr val="00B050"/>
                </a:solidFill>
                <a:latin typeface="+mj-lt"/>
              </a:rPr>
            </a:br>
            <a:r>
              <a:rPr lang="de-CH" dirty="0" err="1">
                <a:solidFill>
                  <a:srgbClr val="00B050"/>
                </a:solidFill>
                <a:latin typeface="+mj-lt"/>
              </a:rPr>
              <a:t>next</a:t>
            </a:r>
            <a:r>
              <a:rPr lang="de-CH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dirty="0" err="1">
                <a:solidFill>
                  <a:srgbClr val="00B050"/>
                </a:solidFill>
                <a:latin typeface="+mj-lt"/>
              </a:rPr>
              <a:t>to</a:t>
            </a:r>
            <a:r>
              <a:rPr lang="de-CH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each</a:t>
            </a: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other</a:t>
            </a:r>
            <a:r>
              <a:rPr lang="de-CH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6392119" y="2455529"/>
            <a:ext cx="736485" cy="272291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latin typeface="+mj-lt"/>
              </a:rPr>
              <a:t>?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204" y="3463275"/>
            <a:ext cx="2352872" cy="1570431"/>
          </a:xfrm>
          <a:prstGeom prst="rect">
            <a:avLst/>
          </a:prstGeom>
        </p:spPr>
      </p:pic>
      <p:sp>
        <p:nvSpPr>
          <p:cNvPr id="14" name="Abgerundete rechteckige Legende 13"/>
          <p:cNvSpPr/>
          <p:nvPr/>
        </p:nvSpPr>
        <p:spPr>
          <a:xfrm>
            <a:off x="4402652" y="5283685"/>
            <a:ext cx="2144077" cy="1276374"/>
          </a:xfrm>
          <a:prstGeom prst="wedgeRoundRectCallout">
            <a:avLst>
              <a:gd name="adj1" fmla="val 55036"/>
              <a:gd name="adj2" fmla="val -9263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Philipp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sitting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sz="2400" dirty="0">
                <a:solidFill>
                  <a:srgbClr val="00B050"/>
                </a:solidFill>
                <a:latin typeface="+mj-lt"/>
              </a:rPr>
            </a:br>
            <a:r>
              <a:rPr lang="de-CH" sz="2400" dirty="0">
                <a:solidFill>
                  <a:srgbClr val="00B050"/>
                </a:solidFill>
                <a:latin typeface="+mj-lt"/>
              </a:rPr>
              <a:t>on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his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bike.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4709370" y="6118357"/>
            <a:ext cx="427014" cy="371578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661" y="1143494"/>
            <a:ext cx="2333528" cy="1544730"/>
          </a:xfrm>
          <a:prstGeom prst="rect">
            <a:avLst/>
          </a:prstGeom>
        </p:spPr>
      </p:pic>
      <p:sp>
        <p:nvSpPr>
          <p:cNvPr id="18" name="Abgerundete rechteckige Legende 17"/>
          <p:cNvSpPr/>
          <p:nvPr/>
        </p:nvSpPr>
        <p:spPr>
          <a:xfrm>
            <a:off x="9444229" y="2811410"/>
            <a:ext cx="2171600" cy="1470663"/>
          </a:xfrm>
          <a:prstGeom prst="wedgeRoundRectCallout">
            <a:avLst>
              <a:gd name="adj1" fmla="val -5675"/>
              <a:gd name="adj2" fmla="val -70275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spent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my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holidays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CH" sz="2400" dirty="0">
                <a:solidFill>
                  <a:srgbClr val="00B050"/>
                </a:solidFill>
                <a:latin typeface="+mj-lt"/>
              </a:rPr>
              <a:t>at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beach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9593032" y="3654391"/>
            <a:ext cx="410973" cy="504496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pic>
        <p:nvPicPr>
          <p:cNvPr id="20" name="Grafik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794" y="4522748"/>
            <a:ext cx="2958900" cy="1974926"/>
          </a:xfrm>
          <a:prstGeom prst="rect">
            <a:avLst/>
          </a:prstGeom>
        </p:spPr>
      </p:pic>
      <p:sp>
        <p:nvSpPr>
          <p:cNvPr id="23" name="Abgerundetes Rechteck 22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400" dirty="0">
                <a:solidFill>
                  <a:srgbClr val="00B050"/>
                </a:solidFill>
                <a:latin typeface="+mj-lt"/>
              </a:rPr>
              <a:t>     Find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the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correct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preposition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of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place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.</a:t>
            </a:r>
          </a:p>
        </p:txBody>
      </p:sp>
      <p:sp>
        <p:nvSpPr>
          <p:cNvPr id="24" name="Rechteck 23"/>
          <p:cNvSpPr/>
          <p:nvPr/>
        </p:nvSpPr>
        <p:spPr>
          <a:xfrm rot="21003629">
            <a:off x="339790" y="325160"/>
            <a:ext cx="442132" cy="57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5400" b="1" dirty="0">
                <a:solidFill>
                  <a:srgbClr val="00B050"/>
                </a:solidFill>
                <a:latin typeface="AR JULIAN" panose="02000000000000000000" pitchFamily="2" charset="0"/>
                <a:cs typeface="Times New Roman" panose="02020603050405020304" pitchFamily="18" charset="0"/>
              </a:rPr>
              <a:t>!</a:t>
            </a:r>
            <a:endParaRPr lang="de-CH" sz="5400" b="1" dirty="0">
              <a:solidFill>
                <a:srgbClr val="00B050"/>
              </a:solidFill>
              <a:latin typeface="AR JULIAN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1" name="Abgerundete rechteckige Legende 20"/>
          <p:cNvSpPr/>
          <p:nvPr/>
        </p:nvSpPr>
        <p:spPr>
          <a:xfrm>
            <a:off x="9444229" y="4922737"/>
            <a:ext cx="2558120" cy="1422867"/>
          </a:xfrm>
          <a:prstGeom prst="wedgeRoundRectCallout">
            <a:avLst>
              <a:gd name="adj1" fmla="val -82079"/>
              <a:gd name="adj2" fmla="val -34762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With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her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binoculars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,</a:t>
            </a:r>
            <a:b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Sheila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looking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sz="2000" dirty="0">
                <a:solidFill>
                  <a:srgbClr val="00B050"/>
                </a:solidFill>
                <a:latin typeface="+mj-lt"/>
              </a:rPr>
            </a:br>
            <a:r>
              <a:rPr lang="de-CH" sz="2000" dirty="0" err="1">
                <a:solidFill>
                  <a:srgbClr val="00B050"/>
                </a:solidFill>
                <a:latin typeface="+mj-lt"/>
              </a:rPr>
              <a:t>across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harbour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9600380" y="5786864"/>
            <a:ext cx="805646" cy="334015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b="1" dirty="0">
                <a:latin typeface="+mj-lt"/>
              </a:rPr>
              <a:t>?</a:t>
            </a:r>
          </a:p>
        </p:txBody>
      </p:sp>
      <p:sp>
        <p:nvSpPr>
          <p:cNvPr id="25" name="Textfeld 24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PREPOSITIONS OF PLACE</a:t>
            </a:r>
          </a:p>
        </p:txBody>
      </p:sp>
      <p:sp>
        <p:nvSpPr>
          <p:cNvPr id="26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225679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10" grpId="0" animBg="1"/>
      <p:bldP spid="11" grpId="0" animBg="1"/>
      <p:bldP spid="11" grpId="1" animBg="1"/>
      <p:bldP spid="14" grpId="0" animBg="1"/>
      <p:bldP spid="16" grpId="0" animBg="1"/>
      <p:bldP spid="16" grpId="1" animBg="1"/>
      <p:bldP spid="18" grpId="0" animBg="1"/>
      <p:bldP spid="19" grpId="0" animBg="1"/>
      <p:bldP spid="19" grpId="1" animBg="1"/>
      <p:bldP spid="21" grpId="0" animBg="1"/>
      <p:bldP spid="22" grpId="0" animBg="1"/>
      <p:bldP spid="2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568" y="1421120"/>
            <a:ext cx="2201375" cy="1469314"/>
          </a:xfrm>
          <a:prstGeom prst="rect">
            <a:avLst/>
          </a:prstGeom>
        </p:spPr>
      </p:pic>
      <p:sp>
        <p:nvSpPr>
          <p:cNvPr id="7" name="Abgerundete rechteckige Legende 6"/>
          <p:cNvSpPr/>
          <p:nvPr/>
        </p:nvSpPr>
        <p:spPr>
          <a:xfrm>
            <a:off x="2718115" y="1578831"/>
            <a:ext cx="2683045" cy="1234111"/>
          </a:xfrm>
          <a:prstGeom prst="wedgeRoundRectCallout">
            <a:avLst>
              <a:gd name="adj1" fmla="val -71469"/>
              <a:gd name="adj2" fmla="val -20649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Many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languages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are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spoken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sz="2400" dirty="0">
                <a:solidFill>
                  <a:srgbClr val="00B050"/>
                </a:solidFill>
                <a:latin typeface="+mj-lt"/>
              </a:rPr>
            </a:br>
            <a:r>
              <a:rPr lang="de-CH" sz="2400" dirty="0">
                <a:solidFill>
                  <a:srgbClr val="00B050"/>
                </a:solidFill>
                <a:latin typeface="+mj-lt"/>
              </a:rPr>
              <a:t>in /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across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Europe.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2826331" y="2407047"/>
            <a:ext cx="1348136" cy="320654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703" y="949953"/>
            <a:ext cx="3364521" cy="2245659"/>
          </a:xfrm>
          <a:prstGeom prst="rect">
            <a:avLst/>
          </a:prstGeom>
        </p:spPr>
      </p:pic>
      <p:sp>
        <p:nvSpPr>
          <p:cNvPr id="10" name="Abgerundete rechteckige Legende 9"/>
          <p:cNvSpPr/>
          <p:nvPr/>
        </p:nvSpPr>
        <p:spPr>
          <a:xfrm>
            <a:off x="5839364" y="2222438"/>
            <a:ext cx="2814780" cy="1698597"/>
          </a:xfrm>
          <a:prstGeom prst="wedgeRoundRectCallout">
            <a:avLst>
              <a:gd name="adj1" fmla="val 67541"/>
              <a:gd name="adj2" fmla="val -4539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lake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situated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right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behind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br>
              <a:rPr lang="de-CH" sz="2400" dirty="0">
                <a:solidFill>
                  <a:srgbClr val="00B050"/>
                </a:solidFill>
                <a:latin typeface="+mj-lt"/>
              </a:rPr>
            </a:b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 </a:t>
            </a:r>
            <a:r>
              <a:rPr lang="de-CH" sz="24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and</a:t>
            </a:r>
            <a:r>
              <a:rPr lang="de-CH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Susanne.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7135576" y="2890398"/>
            <a:ext cx="976127" cy="371593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900" y="4488170"/>
            <a:ext cx="2480499" cy="1609440"/>
          </a:xfrm>
          <a:prstGeom prst="rect">
            <a:avLst/>
          </a:prstGeom>
        </p:spPr>
      </p:pic>
      <p:sp>
        <p:nvSpPr>
          <p:cNvPr id="14" name="Abgerundete rechteckige Legende 13"/>
          <p:cNvSpPr/>
          <p:nvPr/>
        </p:nvSpPr>
        <p:spPr>
          <a:xfrm>
            <a:off x="1769220" y="3280883"/>
            <a:ext cx="2496127" cy="1541610"/>
          </a:xfrm>
          <a:prstGeom prst="wedgeRoundRectCallout">
            <a:avLst>
              <a:gd name="adj1" fmla="val 3663"/>
              <a:gd name="adj2" fmla="val 87291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All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she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needs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800" dirty="0" err="1">
                <a:solidFill>
                  <a:srgbClr val="00B050"/>
                </a:solidFill>
                <a:latin typeface="+mj-lt"/>
              </a:rPr>
              <a:t>inside</a:t>
            </a:r>
            <a:r>
              <a:rPr lang="de-CH" sz="28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her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suitcase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2425936" y="3840354"/>
            <a:ext cx="918677" cy="452592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375" y="4264911"/>
            <a:ext cx="2669379" cy="1632961"/>
          </a:xfrm>
          <a:prstGeom prst="rect">
            <a:avLst/>
          </a:prstGeom>
        </p:spPr>
      </p:pic>
      <p:sp>
        <p:nvSpPr>
          <p:cNvPr id="18" name="Abgerundete rechteckige Legende 17"/>
          <p:cNvSpPr/>
          <p:nvPr/>
        </p:nvSpPr>
        <p:spPr>
          <a:xfrm>
            <a:off x="7027307" y="4932519"/>
            <a:ext cx="3253673" cy="1577850"/>
          </a:xfrm>
          <a:prstGeom prst="wedgeRoundRectCallout">
            <a:avLst>
              <a:gd name="adj1" fmla="val -76127"/>
              <a:gd name="adj2" fmla="val -55058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Columbus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thought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he was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going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to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b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arrive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800" dirty="0">
                <a:solidFill>
                  <a:srgbClr val="00B050"/>
                </a:solidFill>
                <a:latin typeface="+mj-lt"/>
              </a:rPr>
              <a:t>in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India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9" name="Abgerundetes Rechteck 18"/>
          <p:cNvSpPr/>
          <p:nvPr/>
        </p:nvSpPr>
        <p:spPr>
          <a:xfrm>
            <a:off x="8485798" y="5988871"/>
            <a:ext cx="383183" cy="343193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400" dirty="0">
                <a:solidFill>
                  <a:srgbClr val="00B050"/>
                </a:solidFill>
                <a:latin typeface="+mj-lt"/>
              </a:rPr>
              <a:t>     Find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the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correct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preposition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of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place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.</a:t>
            </a:r>
          </a:p>
        </p:txBody>
      </p:sp>
      <p:sp>
        <p:nvSpPr>
          <p:cNvPr id="21" name="Rechteck 20"/>
          <p:cNvSpPr/>
          <p:nvPr/>
        </p:nvSpPr>
        <p:spPr>
          <a:xfrm rot="21003629">
            <a:off x="339790" y="325160"/>
            <a:ext cx="442132" cy="57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5400" b="1" dirty="0">
                <a:solidFill>
                  <a:srgbClr val="00B050"/>
                </a:solidFill>
                <a:latin typeface="AR JULIAN" panose="02000000000000000000" pitchFamily="2" charset="0"/>
                <a:cs typeface="Times New Roman" panose="02020603050405020304" pitchFamily="18" charset="0"/>
              </a:rPr>
              <a:t>!</a:t>
            </a:r>
            <a:endParaRPr lang="de-CH" sz="5400" b="1" dirty="0">
              <a:solidFill>
                <a:srgbClr val="00B050"/>
              </a:solidFill>
              <a:latin typeface="AR JULIAN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PREPOSITIONS OF PLACE</a:t>
            </a:r>
          </a:p>
        </p:txBody>
      </p:sp>
      <p:sp>
        <p:nvSpPr>
          <p:cNvPr id="23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907880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  <p:bldP spid="10" grpId="0" animBg="1"/>
      <p:bldP spid="11" grpId="0" animBg="1"/>
      <p:bldP spid="11" grpId="1" animBg="1"/>
      <p:bldP spid="14" grpId="0" animBg="1"/>
      <p:bldP spid="16" grpId="0" animBg="1"/>
      <p:bldP spid="16" grpId="1" animBg="1"/>
      <p:bldP spid="18" grpId="0" animBg="1"/>
      <p:bldP spid="19" grpId="0" animBg="1"/>
      <p:bldP spid="1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21" y="1344845"/>
            <a:ext cx="3060630" cy="2042826"/>
          </a:xfrm>
          <a:prstGeom prst="rect">
            <a:avLst/>
          </a:prstGeom>
        </p:spPr>
      </p:pic>
      <p:sp>
        <p:nvSpPr>
          <p:cNvPr id="10" name="Abgerundete rechteckige Legende 9"/>
          <p:cNvSpPr/>
          <p:nvPr/>
        </p:nvSpPr>
        <p:spPr>
          <a:xfrm>
            <a:off x="3971621" y="1820966"/>
            <a:ext cx="2460174" cy="1804216"/>
          </a:xfrm>
          <a:prstGeom prst="wedgeRoundRectCallout">
            <a:avLst>
              <a:gd name="adj1" fmla="val -90701"/>
              <a:gd name="adj2" fmla="val -4063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James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and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Brian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are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concerned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about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their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friend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who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surfing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>
                <a:solidFill>
                  <a:srgbClr val="00B050"/>
                </a:solidFill>
                <a:latin typeface="+mj-lt"/>
              </a:rPr>
              <a:t>outside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the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surfer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zone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970913" y="2887432"/>
            <a:ext cx="833201" cy="288299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latin typeface="+mj-lt"/>
              </a:rPr>
              <a:t>?</a:t>
            </a: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023" y="4971500"/>
            <a:ext cx="2419281" cy="1614756"/>
          </a:xfrm>
          <a:prstGeom prst="rect">
            <a:avLst/>
          </a:prstGeom>
        </p:spPr>
      </p:pic>
      <p:sp>
        <p:nvSpPr>
          <p:cNvPr id="18" name="Abgerundete rechteckige Legende 17"/>
          <p:cNvSpPr/>
          <p:nvPr/>
        </p:nvSpPr>
        <p:spPr>
          <a:xfrm>
            <a:off x="2182032" y="4538051"/>
            <a:ext cx="2333395" cy="1472980"/>
          </a:xfrm>
          <a:prstGeom prst="wedgeRoundRectCallout">
            <a:avLst>
              <a:gd name="adj1" fmla="val 77197"/>
              <a:gd name="adj2" fmla="val 3582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Tom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walking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>
                <a:solidFill>
                  <a:srgbClr val="00B050"/>
                </a:solidFill>
                <a:latin typeface="+mj-lt"/>
              </a:rPr>
              <a:t>on 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street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rgbClr val="00B050"/>
                </a:solidFill>
                <a:latin typeface="+mj-lt"/>
              </a:rPr>
              <a:t>between</a:t>
            </a:r>
            <a:r>
              <a:rPr lang="de-CH" sz="20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two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forests</a:t>
            </a:r>
            <a:r>
              <a:rPr lang="de-CH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. </a:t>
            </a:r>
          </a:p>
        </p:txBody>
      </p:sp>
      <p:sp>
        <p:nvSpPr>
          <p:cNvPr id="21" name="Abgerundetes Rechteck 20"/>
          <p:cNvSpPr/>
          <p:nvPr/>
        </p:nvSpPr>
        <p:spPr>
          <a:xfrm>
            <a:off x="3878237" y="4776778"/>
            <a:ext cx="300954" cy="332993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latin typeface="+mj-lt"/>
              </a:rPr>
              <a:t>?</a:t>
            </a:r>
          </a:p>
        </p:txBody>
      </p:sp>
      <p:sp>
        <p:nvSpPr>
          <p:cNvPr id="22" name="Abgerundetes Rechteck 21"/>
          <p:cNvSpPr/>
          <p:nvPr/>
        </p:nvSpPr>
        <p:spPr>
          <a:xfrm>
            <a:off x="2987406" y="5126015"/>
            <a:ext cx="920975" cy="297052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>
                <a:latin typeface="+mj-lt"/>
              </a:rPr>
              <a:t>?</a:t>
            </a:r>
          </a:p>
        </p:txBody>
      </p:sp>
      <p:pic>
        <p:nvPicPr>
          <p:cNvPr id="23" name="Grafik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548" y="2668613"/>
            <a:ext cx="2609531" cy="1741739"/>
          </a:xfrm>
          <a:prstGeom prst="rect">
            <a:avLst/>
          </a:prstGeom>
        </p:spPr>
      </p:pic>
      <p:sp>
        <p:nvSpPr>
          <p:cNvPr id="24" name="Abgerundete rechteckige Legende 23"/>
          <p:cNvSpPr/>
          <p:nvPr/>
        </p:nvSpPr>
        <p:spPr>
          <a:xfrm>
            <a:off x="8658044" y="4227127"/>
            <a:ext cx="2619311" cy="1755374"/>
          </a:xfrm>
          <a:prstGeom prst="wedgeRoundRectCallout">
            <a:avLst>
              <a:gd name="adj1" fmla="val -26032"/>
              <a:gd name="adj2" fmla="val -80164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Sheila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is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listening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to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a </a:t>
            </a:r>
            <a:r>
              <a:rPr lang="de-CH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song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</a:t>
            </a:r>
            <a:r>
              <a:rPr lang="de-CH" sz="2800" dirty="0">
                <a:solidFill>
                  <a:srgbClr val="00B050"/>
                </a:solidFill>
                <a:latin typeface="+mj-lt"/>
              </a:rPr>
              <a:t>on </a:t>
            </a:r>
            <a:r>
              <a:rPr lang="de-CH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her iPod.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839720" y="5104814"/>
            <a:ext cx="461242" cy="504496"/>
          </a:xfrm>
          <a:prstGeom prst="roundRect">
            <a:avLst/>
          </a:prstGeom>
          <a:solidFill>
            <a:srgbClr val="FCD7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b="1" dirty="0">
                <a:latin typeface="+mj-lt"/>
              </a:rPr>
              <a:t>?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293568" y="274389"/>
            <a:ext cx="11556310" cy="675564"/>
          </a:xfrm>
          <a:prstGeom prst="roundRect">
            <a:avLst/>
          </a:prstGeom>
          <a:solidFill>
            <a:srgbClr val="FFFF66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2400" dirty="0">
                <a:solidFill>
                  <a:srgbClr val="00B050"/>
                </a:solidFill>
                <a:latin typeface="+mj-lt"/>
              </a:rPr>
              <a:t>     Find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the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correct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preposition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of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CH" sz="2400" dirty="0" err="1">
                <a:solidFill>
                  <a:srgbClr val="00B050"/>
                </a:solidFill>
                <a:latin typeface="+mj-lt"/>
              </a:rPr>
              <a:t>place</a:t>
            </a:r>
            <a:r>
              <a:rPr lang="de-CH" sz="2400" dirty="0">
                <a:solidFill>
                  <a:srgbClr val="00B050"/>
                </a:solidFill>
                <a:latin typeface="+mj-lt"/>
              </a:rPr>
              <a:t>.</a:t>
            </a:r>
          </a:p>
        </p:txBody>
      </p:sp>
      <p:sp>
        <p:nvSpPr>
          <p:cNvPr id="16" name="Rechteck 15"/>
          <p:cNvSpPr/>
          <p:nvPr/>
        </p:nvSpPr>
        <p:spPr>
          <a:xfrm rot="21003629">
            <a:off x="339790" y="325160"/>
            <a:ext cx="442132" cy="5740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5400" b="1" dirty="0">
                <a:solidFill>
                  <a:srgbClr val="00B050"/>
                </a:solidFill>
                <a:latin typeface="AR JULIAN" panose="02000000000000000000" pitchFamily="2" charset="0"/>
                <a:cs typeface="Times New Roman" panose="02020603050405020304" pitchFamily="18" charset="0"/>
              </a:rPr>
              <a:t>!</a:t>
            </a:r>
            <a:endParaRPr lang="de-CH" sz="5400" b="1" dirty="0">
              <a:solidFill>
                <a:srgbClr val="00B050"/>
              </a:solidFill>
              <a:latin typeface="AR JULIAN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-17937" y="6605369"/>
            <a:ext cx="12209937" cy="276999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txBody>
          <a:bodyPr wrap="square" rtlCol="0" anchor="ctr" anchorCtr="0">
            <a:spAutoFit/>
          </a:bodyPr>
          <a:lstStyle/>
          <a:p>
            <a:r>
              <a:rPr lang="de-CH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PREPOSITIONS OF PLACE</a:t>
            </a:r>
          </a:p>
        </p:txBody>
      </p:sp>
      <p:sp>
        <p:nvSpPr>
          <p:cNvPr id="19" name="Textfeld 3"/>
          <p:cNvSpPr txBox="1"/>
          <p:nvPr/>
        </p:nvSpPr>
        <p:spPr>
          <a:xfrm>
            <a:off x="10327443" y="6573265"/>
            <a:ext cx="179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SchulArena.com</a:t>
            </a:r>
          </a:p>
        </p:txBody>
      </p:sp>
    </p:spTree>
    <p:extLst>
      <p:ext uri="{BB962C8B-B14F-4D97-AF65-F5344CB8AC3E}">
        <p14:creationId xmlns:p14="http://schemas.microsoft.com/office/powerpoint/2010/main" val="280151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1" grpId="1" animBg="1"/>
      <p:bldP spid="18" grpId="0" animBg="1"/>
      <p:bldP spid="21" grpId="0" animBg="1"/>
      <p:bldP spid="21" grpId="1" animBg="1"/>
      <p:bldP spid="22" grpId="0" animBg="1"/>
      <p:bldP spid="22" grpId="1" animBg="1"/>
      <p:bldP spid="24" grpId="0" animBg="1"/>
      <p:bldP spid="25" grpId="0" animBg="1"/>
      <p:bldP spid="2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05" b="8756"/>
          <a:stretch/>
        </p:blipFill>
        <p:spPr>
          <a:xfrm>
            <a:off x="-6824" y="-27296"/>
            <a:ext cx="12202731" cy="6919415"/>
          </a:xfrm>
          <a:prstGeom prst="rect">
            <a:avLst/>
          </a:prstGeom>
        </p:spPr>
      </p:pic>
      <p:sp>
        <p:nvSpPr>
          <p:cNvPr id="6" name="Textfeld 3"/>
          <p:cNvSpPr txBox="1"/>
          <p:nvPr/>
        </p:nvSpPr>
        <p:spPr>
          <a:xfrm>
            <a:off x="4638904" y="3951896"/>
            <a:ext cx="7426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3600" dirty="0">
                <a:latin typeface="Arial Black" panose="020B0A04020102020204" pitchFamily="34" charset="0"/>
              </a:rPr>
              <a:t>SchulArena</a:t>
            </a:r>
            <a:r>
              <a:rPr lang="de-CH" sz="3600" dirty="0">
                <a:solidFill>
                  <a:srgbClr val="FF0000"/>
                </a:solidFill>
                <a:latin typeface="Arial Black" panose="020B0A04020102020204" pitchFamily="34" charset="0"/>
              </a:rPr>
              <a:t>.</a:t>
            </a:r>
            <a:r>
              <a:rPr lang="de-CH" sz="3600" dirty="0">
                <a:latin typeface="Arial Black" panose="020B0A04020102020204" pitchFamily="34" charset="0"/>
              </a:rPr>
              <a:t>com</a:t>
            </a:r>
          </a:p>
        </p:txBody>
      </p:sp>
      <p:sp>
        <p:nvSpPr>
          <p:cNvPr id="7" name="Textfeld 4"/>
          <p:cNvSpPr txBox="1"/>
          <p:nvPr/>
        </p:nvSpPr>
        <p:spPr>
          <a:xfrm>
            <a:off x="4649091" y="4508075"/>
            <a:ext cx="6208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>
                <a:latin typeface="+mj-lt"/>
              </a:rPr>
              <a:t>Online gibt es noch viele Vertiefungsübungen zu diesem Thema!</a:t>
            </a:r>
          </a:p>
        </p:txBody>
      </p:sp>
    </p:spTree>
    <p:extLst>
      <p:ext uri="{BB962C8B-B14F-4D97-AF65-F5344CB8AC3E}">
        <p14:creationId xmlns:p14="http://schemas.microsoft.com/office/powerpoint/2010/main" val="209580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389</Words>
  <Application>Microsoft Office PowerPoint</Application>
  <PresentationFormat>Breitbild</PresentationFormat>
  <Paragraphs>81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4" baseType="lpstr">
      <vt:lpstr>AR JULIAN</vt:lpstr>
      <vt:lpstr>Arial</vt:lpstr>
      <vt:lpstr>Arial Black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Microsoft-Konto;SchulArena.com GmbH</dc:creator>
  <cp:lastModifiedBy>Selina Tuchschmid</cp:lastModifiedBy>
  <cp:revision>200</cp:revision>
  <dcterms:created xsi:type="dcterms:W3CDTF">2014-09-19T15:37:38Z</dcterms:created>
  <dcterms:modified xsi:type="dcterms:W3CDTF">2020-06-26T14:50:38Z</dcterms:modified>
</cp:coreProperties>
</file>