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738" r:id="rId2"/>
    <p:sldId id="514" r:id="rId3"/>
    <p:sldId id="734" r:id="rId4"/>
    <p:sldId id="735" r:id="rId5"/>
    <p:sldId id="736" r:id="rId6"/>
    <p:sldId id="737" r:id="rId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4342"/>
    <a:srgbClr val="FEB914"/>
    <a:srgbClr val="F36120"/>
    <a:srgbClr val="000099"/>
    <a:srgbClr val="339933"/>
    <a:srgbClr val="FFA521"/>
    <a:srgbClr val="0099FF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Helle Formatvorlage 1 - Akz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34" autoAdjust="0"/>
    <p:restoredTop sz="88144" autoAdjust="0"/>
  </p:normalViewPr>
  <p:slideViewPr>
    <p:cSldViewPr snapToGrid="0">
      <p:cViewPr varScale="1">
        <p:scale>
          <a:sx n="103" d="100"/>
          <a:sy n="103" d="100"/>
        </p:scale>
        <p:origin x="126" y="756"/>
      </p:cViewPr>
      <p:guideLst/>
    </p:cSldViewPr>
  </p:slideViewPr>
  <p:outlineViewPr>
    <p:cViewPr>
      <p:scale>
        <a:sx n="100" d="100"/>
        <a:sy n="100" d="100"/>
      </p:scale>
      <p:origin x="0" y="-396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A3F0DF-3C8C-4487-B997-9EC518A272F5}" type="datetimeFigureOut">
              <a:rPr lang="de-CH" smtClean="0"/>
              <a:t>06.08.2021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307D58-3D32-4171-AC10-4871358870A9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836730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307D58-3D32-4171-AC10-4871358870A9}" type="slidenum">
              <a:rPr lang="de-CH" smtClean="0"/>
              <a:t>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411091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b="1" dirty="0"/>
              <a:t>Bildquellen</a:t>
            </a:r>
            <a:r>
              <a:rPr lang="de-CH" dirty="0"/>
              <a:t>:</a:t>
            </a:r>
          </a:p>
          <a:p>
            <a:r>
              <a:rPr lang="de-CH" dirty="0"/>
              <a:t>Bild Fragezeichen, Quelle: </a:t>
            </a:r>
            <a:r>
              <a:rPr lang="de-CH" dirty="0" err="1"/>
              <a:t>Pixabay</a:t>
            </a:r>
            <a:r>
              <a:rPr lang="de-CH" dirty="0"/>
              <a:t> (https://pixabay.com/de/illustrations/fragezeichen-haufen-frage-marke-1495858/</a:t>
            </a:r>
            <a:r>
              <a:rPr lang="de-DE" dirty="0"/>
              <a:t>)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307D58-3D32-4171-AC10-4871358870A9}" type="slidenum">
              <a:rPr lang="de-CH" smtClean="0"/>
              <a:t>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543152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307D58-3D32-4171-AC10-4871358870A9}" type="slidenum">
              <a:rPr lang="de-CH" smtClean="0"/>
              <a:t>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138803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b="1" dirty="0"/>
              <a:t>Bildquellen</a:t>
            </a:r>
            <a:r>
              <a:rPr lang="de-CH" dirty="0"/>
              <a:t>:</a:t>
            </a:r>
          </a:p>
          <a:p>
            <a:r>
              <a:rPr lang="de-CH" dirty="0"/>
              <a:t>Bild Kompass, Quelle: </a:t>
            </a:r>
            <a:r>
              <a:rPr lang="de-CH" dirty="0" err="1"/>
              <a:t>Pixabay</a:t>
            </a:r>
            <a:r>
              <a:rPr lang="de-CH" dirty="0"/>
              <a:t> (https://pixabay.com/de/vectors/kompass-richtungen-norden-s%c3%bcd-ost-159202/</a:t>
            </a:r>
            <a:r>
              <a:rPr lang="de-DE" dirty="0"/>
              <a:t>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307D58-3D32-4171-AC10-4871358870A9}" type="slidenum">
              <a:rPr lang="de-CH" smtClean="0"/>
              <a:t>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55599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b="1" dirty="0"/>
              <a:t>Bildquellen</a:t>
            </a:r>
            <a:r>
              <a:rPr lang="de-CH" dirty="0"/>
              <a:t>:</a:t>
            </a:r>
          </a:p>
          <a:p>
            <a:r>
              <a:rPr lang="de-CH" dirty="0"/>
              <a:t>Bild Bleistift, Quelle: </a:t>
            </a:r>
            <a:r>
              <a:rPr lang="de-CH" dirty="0" err="1"/>
              <a:t>Pixabay</a:t>
            </a:r>
            <a:r>
              <a:rPr lang="de-CH" dirty="0"/>
              <a:t> (https://pixabay.com/de/vectors/bleistift-bearbeiten-schreiben-1542024/</a:t>
            </a:r>
            <a:r>
              <a:rPr lang="de-DE" dirty="0"/>
              <a:t>)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307D58-3D32-4171-AC10-4871358870A9}" type="slidenum">
              <a:rPr lang="de-CH" smtClean="0"/>
              <a:t>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565971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b="1" dirty="0"/>
              <a:t>Bildquellen</a:t>
            </a:r>
            <a:r>
              <a:rPr lang="de-CH" dirty="0"/>
              <a:t>:</a:t>
            </a:r>
          </a:p>
          <a:p>
            <a:r>
              <a:rPr lang="de-CH" dirty="0"/>
              <a:t>Bild Seite, Quelle: </a:t>
            </a:r>
            <a:r>
              <a:rPr lang="de-CH" dirty="0" err="1"/>
              <a:t>Pixabay</a:t>
            </a:r>
            <a:r>
              <a:rPr lang="de-CH" dirty="0"/>
              <a:t> (https://pixabay.com/de/illustrations/seite-heft-blatt-note-tagebuch-5007774/</a:t>
            </a:r>
            <a:r>
              <a:rPr lang="de-DE" dirty="0"/>
              <a:t>)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307D58-3D32-4171-AC10-4871358870A9}" type="slidenum">
              <a:rPr lang="de-CH" smtClean="0"/>
              <a:t>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89180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588D-F118-4A2F-8912-D6DDC07E973B}" type="datetimeFigureOut">
              <a:rPr lang="de-CH" smtClean="0"/>
              <a:t>06.08.2021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525BB-BE73-42E3-BD07-663F0272811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26661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588D-F118-4A2F-8912-D6DDC07E973B}" type="datetimeFigureOut">
              <a:rPr lang="de-CH" smtClean="0"/>
              <a:t>06.08.2021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525BB-BE73-42E3-BD07-663F0272811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5235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588D-F118-4A2F-8912-D6DDC07E973B}" type="datetimeFigureOut">
              <a:rPr lang="de-CH" smtClean="0"/>
              <a:t>06.08.2021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525BB-BE73-42E3-BD07-663F0272811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6102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588D-F118-4A2F-8912-D6DDC07E973B}" type="datetimeFigureOut">
              <a:rPr lang="de-CH" smtClean="0"/>
              <a:t>06.08.2021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525BB-BE73-42E3-BD07-663F0272811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56619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588D-F118-4A2F-8912-D6DDC07E973B}" type="datetimeFigureOut">
              <a:rPr lang="de-CH" smtClean="0"/>
              <a:t>06.08.2021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525BB-BE73-42E3-BD07-663F0272811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90326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588D-F118-4A2F-8912-D6DDC07E973B}" type="datetimeFigureOut">
              <a:rPr lang="de-CH" smtClean="0"/>
              <a:t>06.08.2021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525BB-BE73-42E3-BD07-663F0272811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63415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588D-F118-4A2F-8912-D6DDC07E973B}" type="datetimeFigureOut">
              <a:rPr lang="de-CH" smtClean="0"/>
              <a:t>06.08.2021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525BB-BE73-42E3-BD07-663F0272811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77722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588D-F118-4A2F-8912-D6DDC07E973B}" type="datetimeFigureOut">
              <a:rPr lang="de-CH" smtClean="0"/>
              <a:t>06.08.2021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525BB-BE73-42E3-BD07-663F0272811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73326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588D-F118-4A2F-8912-D6DDC07E973B}" type="datetimeFigureOut">
              <a:rPr lang="de-CH" smtClean="0"/>
              <a:t>06.08.2021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525BB-BE73-42E3-BD07-663F0272811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66388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588D-F118-4A2F-8912-D6DDC07E973B}" type="datetimeFigureOut">
              <a:rPr lang="de-CH" smtClean="0"/>
              <a:t>06.08.2021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525BB-BE73-42E3-BD07-663F0272811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52661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588D-F118-4A2F-8912-D6DDC07E973B}" type="datetimeFigureOut">
              <a:rPr lang="de-CH" smtClean="0"/>
              <a:t>06.08.2021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525BB-BE73-42E3-BD07-663F0272811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58079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57588D-F118-4A2F-8912-D6DDC07E973B}" type="datetimeFigureOut">
              <a:rPr lang="de-CH" smtClean="0"/>
              <a:t>06.08.2021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2525BB-BE73-42E3-BD07-663F0272811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97821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>
            <a:extLst>
              <a:ext uri="{FF2B5EF4-FFF2-40B4-BE49-F238E27FC236}">
                <a16:creationId xmlns:a16="http://schemas.microsoft.com/office/drawing/2014/main" id="{BCABDF25-A47F-4883-80F0-BA9A298ECE87}"/>
              </a:ext>
            </a:extLst>
          </p:cNvPr>
          <p:cNvSpPr/>
          <p:nvPr/>
        </p:nvSpPr>
        <p:spPr>
          <a:xfrm>
            <a:off x="6994558" y="0"/>
            <a:ext cx="4302092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3" name="Grafik 2" descr="Ein Bild, das Text, Vektorgrafiken enthält.&#10;&#10;Automatisch generierte Beschreibung">
            <a:extLst>
              <a:ext uri="{FF2B5EF4-FFF2-40B4-BE49-F238E27FC236}">
                <a16:creationId xmlns:a16="http://schemas.microsoft.com/office/drawing/2014/main" id="{6746F9F3-BEAF-4E83-B7B5-8D5139273F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33412"/>
            <a:ext cx="12192000" cy="812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913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43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>
            <a:extLst>
              <a:ext uri="{FF2B5EF4-FFF2-40B4-BE49-F238E27FC236}">
                <a16:creationId xmlns:a16="http://schemas.microsoft.com/office/drawing/2014/main" id="{BCABDF25-A47F-4883-80F0-BA9A298ECE87}"/>
              </a:ext>
            </a:extLst>
          </p:cNvPr>
          <p:cNvSpPr/>
          <p:nvPr/>
        </p:nvSpPr>
        <p:spPr>
          <a:xfrm>
            <a:off x="6994558" y="0"/>
            <a:ext cx="4302092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9" name="Textfeld 8"/>
          <p:cNvSpPr txBox="1"/>
          <p:nvPr/>
        </p:nvSpPr>
        <p:spPr>
          <a:xfrm>
            <a:off x="9047573" y="6488667"/>
            <a:ext cx="2249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>
                <a:solidFill>
                  <a:schemeClr val="bg1">
                    <a:lumMod val="75000"/>
                  </a:schemeClr>
                </a:solidFill>
                <a:latin typeface="Arial Black" panose="020B0A04020102020204" pitchFamily="34" charset="0"/>
              </a:rPr>
              <a:t>SchulArena.com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C6B3591A-E613-4851-839C-A155282CD842}"/>
              </a:ext>
            </a:extLst>
          </p:cNvPr>
          <p:cNvSpPr txBox="1"/>
          <p:nvPr/>
        </p:nvSpPr>
        <p:spPr>
          <a:xfrm>
            <a:off x="7446784" y="646241"/>
            <a:ext cx="365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>
                <a:solidFill>
                  <a:srgbClr val="E74342"/>
                </a:solidFill>
                <a:latin typeface="Arial Black" panose="020B0A04020102020204" pitchFamily="34" charset="0"/>
              </a:rPr>
              <a:t>WEISST </a:t>
            </a:r>
            <a:br>
              <a:rPr lang="de-DE" sz="3600" dirty="0">
                <a:solidFill>
                  <a:srgbClr val="E74342"/>
                </a:solidFill>
                <a:latin typeface="Arial Black" panose="020B0A04020102020204" pitchFamily="34" charset="0"/>
              </a:rPr>
            </a:br>
            <a:r>
              <a:rPr lang="de-DE" sz="3600" dirty="0">
                <a:solidFill>
                  <a:srgbClr val="E74342"/>
                </a:solidFill>
                <a:latin typeface="Arial Black" panose="020B0A04020102020204" pitchFamily="34" charset="0"/>
              </a:rPr>
              <a:t>DU DAS?</a:t>
            </a:r>
            <a:endParaRPr lang="de-CH" sz="3600" dirty="0">
              <a:solidFill>
                <a:srgbClr val="E74342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FDE7E590-B7C8-41DA-8FB4-41591AA62A6C}"/>
              </a:ext>
            </a:extLst>
          </p:cNvPr>
          <p:cNvCxnSpPr>
            <a:cxnSpLocks/>
          </p:cNvCxnSpPr>
          <p:nvPr/>
        </p:nvCxnSpPr>
        <p:spPr>
          <a:xfrm>
            <a:off x="7504523" y="2286000"/>
            <a:ext cx="3009900" cy="0"/>
          </a:xfrm>
          <a:prstGeom prst="line">
            <a:avLst/>
          </a:prstGeom>
          <a:ln w="762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feld 17">
            <a:extLst>
              <a:ext uri="{FF2B5EF4-FFF2-40B4-BE49-F238E27FC236}">
                <a16:creationId xmlns:a16="http://schemas.microsoft.com/office/drawing/2014/main" id="{9BF0DBD2-BF05-42A3-9FF0-BD3B647E7078}"/>
              </a:ext>
            </a:extLst>
          </p:cNvPr>
          <p:cNvSpPr txBox="1"/>
          <p:nvPr/>
        </p:nvSpPr>
        <p:spPr>
          <a:xfrm>
            <a:off x="7446783" y="2956084"/>
            <a:ext cx="384986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b="1" dirty="0">
                <a:latin typeface="Arial" panose="020B0604020202020204" pitchFamily="34" charset="0"/>
                <a:cs typeface="Arial" panose="020B0604020202020204" pitchFamily="34" charset="0"/>
              </a:rPr>
              <a:t>Warum </a:t>
            </a:r>
            <a:r>
              <a:rPr lang="de-DE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heisst</a:t>
            </a:r>
            <a:r>
              <a:rPr lang="de-DE" sz="4400" b="1" dirty="0">
                <a:latin typeface="Arial" panose="020B0604020202020204" pitchFamily="34" charset="0"/>
                <a:cs typeface="Arial" panose="020B0604020202020204" pitchFamily="34" charset="0"/>
              </a:rPr>
              <a:t> es Norden, Süden, Westen und Osten?</a:t>
            </a:r>
            <a:endParaRPr lang="de-CH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Grafik 18" descr="Ein Bild, das drinnen, Metallwaren, ausschneiden, angeordnet enthält.&#10;&#10;Automatisch generierte Beschreibung">
            <a:extLst>
              <a:ext uri="{FF2B5EF4-FFF2-40B4-BE49-F238E27FC236}">
                <a16:creationId xmlns:a16="http://schemas.microsoft.com/office/drawing/2014/main" id="{33DE438A-6E5B-4193-A102-022DB9B5117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08" t="539" r="1713" b="4721"/>
          <a:stretch/>
        </p:blipFill>
        <p:spPr>
          <a:xfrm>
            <a:off x="315883" y="351812"/>
            <a:ext cx="6678675" cy="6154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4900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43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04B06CE0-5FC1-4310-83E5-F0BF5C336C40}"/>
              </a:ext>
            </a:extLst>
          </p:cNvPr>
          <p:cNvSpPr/>
          <p:nvPr/>
        </p:nvSpPr>
        <p:spPr>
          <a:xfrm>
            <a:off x="315883" y="348400"/>
            <a:ext cx="6678675" cy="6161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BCABDF25-A47F-4883-80F0-BA9A298ECE87}"/>
              </a:ext>
            </a:extLst>
          </p:cNvPr>
          <p:cNvSpPr/>
          <p:nvPr/>
        </p:nvSpPr>
        <p:spPr>
          <a:xfrm>
            <a:off x="6994558" y="0"/>
            <a:ext cx="4302092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C6B3591A-E613-4851-839C-A155282CD842}"/>
              </a:ext>
            </a:extLst>
          </p:cNvPr>
          <p:cNvSpPr txBox="1"/>
          <p:nvPr/>
        </p:nvSpPr>
        <p:spPr>
          <a:xfrm>
            <a:off x="7446784" y="646241"/>
            <a:ext cx="3657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solidFill>
                  <a:srgbClr val="E74342"/>
                </a:solidFill>
                <a:latin typeface="Arial Black" panose="020B0A04020102020204" pitchFamily="34" charset="0"/>
              </a:rPr>
              <a:t>Google die richtige Antwort. Du hast dazu 180 Sekunden Zeit.</a:t>
            </a:r>
            <a:endParaRPr lang="de-CH" sz="2800" dirty="0">
              <a:solidFill>
                <a:srgbClr val="E74342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FDE7E590-B7C8-41DA-8FB4-41591AA62A6C}"/>
              </a:ext>
            </a:extLst>
          </p:cNvPr>
          <p:cNvCxnSpPr>
            <a:cxnSpLocks/>
          </p:cNvCxnSpPr>
          <p:nvPr/>
        </p:nvCxnSpPr>
        <p:spPr>
          <a:xfrm>
            <a:off x="7504523" y="2800100"/>
            <a:ext cx="3009900" cy="0"/>
          </a:xfrm>
          <a:prstGeom prst="line">
            <a:avLst/>
          </a:prstGeom>
          <a:ln w="762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feld 9">
            <a:extLst>
              <a:ext uri="{FF2B5EF4-FFF2-40B4-BE49-F238E27FC236}">
                <a16:creationId xmlns:a16="http://schemas.microsoft.com/office/drawing/2014/main" id="{1C49B791-8F96-43FE-9D8F-07448F220751}"/>
              </a:ext>
            </a:extLst>
          </p:cNvPr>
          <p:cNvSpPr txBox="1"/>
          <p:nvPr/>
        </p:nvSpPr>
        <p:spPr>
          <a:xfrm>
            <a:off x="7446784" y="3233172"/>
            <a:ext cx="394589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b="1" dirty="0">
                <a:latin typeface="Arial" panose="020B0604020202020204" pitchFamily="34" charset="0"/>
                <a:cs typeface="Arial" panose="020B0604020202020204" pitchFamily="34" charset="0"/>
              </a:rPr>
              <a:t>Warum </a:t>
            </a:r>
            <a:r>
              <a:rPr lang="de-DE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heisst</a:t>
            </a:r>
            <a:r>
              <a:rPr lang="de-DE" sz="4400" b="1" dirty="0">
                <a:latin typeface="Arial" panose="020B0604020202020204" pitchFamily="34" charset="0"/>
                <a:cs typeface="Arial" panose="020B0604020202020204" pitchFamily="34" charset="0"/>
              </a:rPr>
              <a:t> es Norden, Süden, Westen und Osten?</a:t>
            </a:r>
            <a:endParaRPr lang="de-CH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MS900074799[1].wav">
            <a:hlinkClick r:id="" action="ppaction://media"/>
            <a:extLst>
              <a:ext uri="{FF2B5EF4-FFF2-40B4-BE49-F238E27FC236}">
                <a16:creationId xmlns:a16="http://schemas.microsoft.com/office/drawing/2014/main" id="{949441F7-2959-4FA1-8A83-8466B9C3D95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3263447" y="1431944"/>
            <a:ext cx="244475" cy="244475"/>
          </a:xfrm>
          <a:prstGeom prst="rect">
            <a:avLst/>
          </a:prstGeom>
        </p:spPr>
      </p:pic>
      <p:sp>
        <p:nvSpPr>
          <p:cNvPr id="18" name="Oval 3">
            <a:extLst>
              <a:ext uri="{FF2B5EF4-FFF2-40B4-BE49-F238E27FC236}">
                <a16:creationId xmlns:a16="http://schemas.microsoft.com/office/drawing/2014/main" id="{C7C093A2-A020-4E85-9A47-21308BE43148}"/>
              </a:ext>
            </a:extLst>
          </p:cNvPr>
          <p:cNvSpPr/>
          <p:nvPr/>
        </p:nvSpPr>
        <p:spPr>
          <a:xfrm>
            <a:off x="2128946" y="890486"/>
            <a:ext cx="2757566" cy="273474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Oval 2">
            <a:extLst>
              <a:ext uri="{FF2B5EF4-FFF2-40B4-BE49-F238E27FC236}">
                <a16:creationId xmlns:a16="http://schemas.microsoft.com/office/drawing/2014/main" id="{F0D18505-1338-4479-9951-9DF49C977E39}"/>
              </a:ext>
            </a:extLst>
          </p:cNvPr>
          <p:cNvSpPr/>
          <p:nvPr/>
        </p:nvSpPr>
        <p:spPr>
          <a:xfrm>
            <a:off x="2121392" y="886500"/>
            <a:ext cx="2757565" cy="2734746"/>
          </a:xfrm>
          <a:prstGeom prst="ellipse">
            <a:avLst/>
          </a:prstGeom>
          <a:solidFill>
            <a:srgbClr val="E743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DF6F1B29-2A2E-46DE-8736-3642DA388E7C}"/>
              </a:ext>
            </a:extLst>
          </p:cNvPr>
          <p:cNvSpPr txBox="1"/>
          <p:nvPr/>
        </p:nvSpPr>
        <p:spPr>
          <a:xfrm>
            <a:off x="1582795" y="4658571"/>
            <a:ext cx="38498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[Auf Kreis klicken, um Countdown zu starten.]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de-CH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9047573" y="6488667"/>
            <a:ext cx="2249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>
                <a:solidFill>
                  <a:schemeClr val="bg1">
                    <a:lumMod val="75000"/>
                  </a:schemeClr>
                </a:solidFill>
                <a:latin typeface="Arial Black" panose="020B0A04020102020204" pitchFamily="34" charset="0"/>
              </a:rPr>
              <a:t>SchulArena.com</a:t>
            </a:r>
          </a:p>
        </p:txBody>
      </p:sp>
    </p:spTree>
    <p:extLst>
      <p:ext uri="{BB962C8B-B14F-4D97-AF65-F5344CB8AC3E}">
        <p14:creationId xmlns:p14="http://schemas.microsoft.com/office/powerpoint/2010/main" val="1609701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8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80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178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43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>
            <a:extLst>
              <a:ext uri="{FF2B5EF4-FFF2-40B4-BE49-F238E27FC236}">
                <a16:creationId xmlns:a16="http://schemas.microsoft.com/office/drawing/2014/main" id="{BCABDF25-A47F-4883-80F0-BA9A298ECE87}"/>
              </a:ext>
            </a:extLst>
          </p:cNvPr>
          <p:cNvSpPr/>
          <p:nvPr/>
        </p:nvSpPr>
        <p:spPr>
          <a:xfrm>
            <a:off x="6994558" y="0"/>
            <a:ext cx="4302092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9" name="Textfeld 8"/>
          <p:cNvSpPr txBox="1"/>
          <p:nvPr/>
        </p:nvSpPr>
        <p:spPr>
          <a:xfrm>
            <a:off x="9047573" y="6488667"/>
            <a:ext cx="2249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>
                <a:solidFill>
                  <a:schemeClr val="bg1">
                    <a:lumMod val="75000"/>
                  </a:schemeClr>
                </a:solidFill>
                <a:latin typeface="Arial Black" panose="020B0A04020102020204" pitchFamily="34" charset="0"/>
              </a:rPr>
              <a:t>SchulArena.com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C6B3591A-E613-4851-839C-A155282CD842}"/>
              </a:ext>
            </a:extLst>
          </p:cNvPr>
          <p:cNvSpPr txBox="1"/>
          <p:nvPr/>
        </p:nvSpPr>
        <p:spPr>
          <a:xfrm>
            <a:off x="7446784" y="646241"/>
            <a:ext cx="365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>
                <a:solidFill>
                  <a:srgbClr val="E74342"/>
                </a:solidFill>
                <a:latin typeface="Arial Black" panose="020B0A04020102020204" pitchFamily="34" charset="0"/>
              </a:rPr>
              <a:t>ANTWORTEN SAMMELN</a:t>
            </a:r>
            <a:endParaRPr lang="de-CH" sz="3600" dirty="0">
              <a:solidFill>
                <a:srgbClr val="E74342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FDE7E590-B7C8-41DA-8FB4-41591AA62A6C}"/>
              </a:ext>
            </a:extLst>
          </p:cNvPr>
          <p:cNvCxnSpPr>
            <a:cxnSpLocks/>
          </p:cNvCxnSpPr>
          <p:nvPr/>
        </p:nvCxnSpPr>
        <p:spPr>
          <a:xfrm>
            <a:off x="7504523" y="2286000"/>
            <a:ext cx="3009900" cy="0"/>
          </a:xfrm>
          <a:prstGeom prst="line">
            <a:avLst/>
          </a:prstGeom>
          <a:ln w="762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feld 17">
            <a:extLst>
              <a:ext uri="{FF2B5EF4-FFF2-40B4-BE49-F238E27FC236}">
                <a16:creationId xmlns:a16="http://schemas.microsoft.com/office/drawing/2014/main" id="{9BF0DBD2-BF05-42A3-9FF0-BD3B647E7078}"/>
              </a:ext>
            </a:extLst>
          </p:cNvPr>
          <p:cNvSpPr txBox="1"/>
          <p:nvPr/>
        </p:nvSpPr>
        <p:spPr>
          <a:xfrm>
            <a:off x="7446784" y="2863840"/>
            <a:ext cx="384986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b="1" dirty="0">
                <a:latin typeface="Arial" panose="020B0604020202020204" pitchFamily="34" charset="0"/>
                <a:cs typeface="Arial" panose="020B0604020202020204" pitchFamily="34" charset="0"/>
              </a:rPr>
              <a:t>Warum </a:t>
            </a:r>
            <a:r>
              <a:rPr lang="de-DE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heisst</a:t>
            </a:r>
            <a:r>
              <a:rPr lang="de-DE" sz="4400" b="1" dirty="0">
                <a:latin typeface="Arial" panose="020B0604020202020204" pitchFamily="34" charset="0"/>
                <a:cs typeface="Arial" panose="020B0604020202020204" pitchFamily="34" charset="0"/>
              </a:rPr>
              <a:t> es Norden, Süden, Westen und Osten?</a:t>
            </a:r>
            <a:endParaRPr lang="de-CH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Kompass, Richtungen, Norden, Süd, Ost, Westen">
            <a:extLst>
              <a:ext uri="{FF2B5EF4-FFF2-40B4-BE49-F238E27FC236}">
                <a16:creationId xmlns:a16="http://schemas.microsoft.com/office/drawing/2014/main" id="{C031504D-E430-4FE7-84AF-9AC252236F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267" y="491421"/>
            <a:ext cx="4241463" cy="5850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1977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43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feld 8"/>
          <p:cNvSpPr txBox="1"/>
          <p:nvPr/>
        </p:nvSpPr>
        <p:spPr>
          <a:xfrm>
            <a:off x="9047573" y="6488667"/>
            <a:ext cx="2249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>
                <a:solidFill>
                  <a:schemeClr val="bg1">
                    <a:lumMod val="75000"/>
                  </a:schemeClr>
                </a:solidFill>
                <a:latin typeface="Arial Black" panose="020B0A04020102020204" pitchFamily="34" charset="0"/>
              </a:rPr>
              <a:t>SchulArena.com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BCABDF25-A47F-4883-80F0-BA9A298ECE87}"/>
              </a:ext>
            </a:extLst>
          </p:cNvPr>
          <p:cNvSpPr/>
          <p:nvPr/>
        </p:nvSpPr>
        <p:spPr>
          <a:xfrm>
            <a:off x="6994558" y="0"/>
            <a:ext cx="4302092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C6B3591A-E613-4851-839C-A155282CD842}"/>
              </a:ext>
            </a:extLst>
          </p:cNvPr>
          <p:cNvSpPr txBox="1"/>
          <p:nvPr/>
        </p:nvSpPr>
        <p:spPr>
          <a:xfrm>
            <a:off x="7446784" y="1166083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>
                <a:solidFill>
                  <a:srgbClr val="E74342"/>
                </a:solidFill>
                <a:latin typeface="Arial Black" panose="020B0A04020102020204" pitchFamily="34" charset="0"/>
              </a:rPr>
              <a:t>LÖSUNG</a:t>
            </a:r>
            <a:endParaRPr lang="de-CH" sz="3600" dirty="0">
              <a:solidFill>
                <a:srgbClr val="E74342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FDE7E590-B7C8-41DA-8FB4-41591AA62A6C}"/>
              </a:ext>
            </a:extLst>
          </p:cNvPr>
          <p:cNvCxnSpPr>
            <a:cxnSpLocks/>
          </p:cNvCxnSpPr>
          <p:nvPr/>
        </p:nvCxnSpPr>
        <p:spPr>
          <a:xfrm>
            <a:off x="7504523" y="2286000"/>
            <a:ext cx="3009900" cy="0"/>
          </a:xfrm>
          <a:prstGeom prst="line">
            <a:avLst/>
          </a:prstGeom>
          <a:ln w="762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feld 17">
            <a:extLst>
              <a:ext uri="{FF2B5EF4-FFF2-40B4-BE49-F238E27FC236}">
                <a16:creationId xmlns:a16="http://schemas.microsoft.com/office/drawing/2014/main" id="{9BF0DBD2-BF05-42A3-9FF0-BD3B647E7078}"/>
              </a:ext>
            </a:extLst>
          </p:cNvPr>
          <p:cNvSpPr txBox="1"/>
          <p:nvPr/>
        </p:nvSpPr>
        <p:spPr>
          <a:xfrm>
            <a:off x="7446783" y="2863839"/>
            <a:ext cx="384986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b="1" dirty="0">
                <a:latin typeface="Arial" panose="020B0604020202020204" pitchFamily="34" charset="0"/>
                <a:cs typeface="Arial" panose="020B0604020202020204" pitchFamily="34" charset="0"/>
              </a:rPr>
              <a:t>Warum </a:t>
            </a:r>
            <a:r>
              <a:rPr lang="de-DE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heisst</a:t>
            </a:r>
            <a:r>
              <a:rPr lang="de-DE" sz="4400" b="1" dirty="0">
                <a:latin typeface="Arial" panose="020B0604020202020204" pitchFamily="34" charset="0"/>
                <a:cs typeface="Arial" panose="020B0604020202020204" pitchFamily="34" charset="0"/>
              </a:rPr>
              <a:t> es Norden, Süden, Westen und Osten?</a:t>
            </a:r>
            <a:endParaRPr lang="de-CH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2E5DE552-9286-4B24-A6E1-7609F127DD53}"/>
              </a:ext>
            </a:extLst>
          </p:cNvPr>
          <p:cNvSpPr/>
          <p:nvPr/>
        </p:nvSpPr>
        <p:spPr>
          <a:xfrm>
            <a:off x="315883" y="348400"/>
            <a:ext cx="6678675" cy="616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AD43E69D-76F3-4CDC-BA0D-E479383DCF2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5" t="23529" b="13593"/>
          <a:stretch/>
        </p:blipFill>
        <p:spPr>
          <a:xfrm flipH="1">
            <a:off x="203422" y="348400"/>
            <a:ext cx="6791135" cy="6168486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1D7E12D7-EDCA-4D5C-81B3-417415F7BABE}"/>
              </a:ext>
            </a:extLst>
          </p:cNvPr>
          <p:cNvSpPr txBox="1"/>
          <p:nvPr/>
        </p:nvSpPr>
        <p:spPr>
          <a:xfrm>
            <a:off x="315882" y="445936"/>
            <a:ext cx="6791135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100" b="1" i="1" dirty="0">
                <a:latin typeface="Arial" panose="020B0604020202020204" pitchFamily="34" charset="0"/>
                <a:cs typeface="Arial" panose="020B0604020202020204" pitchFamily="34" charset="0"/>
              </a:rPr>
              <a:t>In der nordischen Mythologie wird das Himmelsgewölbe von vier Zwergen getragen: </a:t>
            </a:r>
            <a:r>
              <a:rPr lang="de-DE" sz="31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Nordri</a:t>
            </a:r>
            <a:r>
              <a:rPr lang="de-DE" sz="3100" b="1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31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Sudri</a:t>
            </a:r>
            <a:r>
              <a:rPr lang="de-DE" sz="3100" b="1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31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Austri</a:t>
            </a:r>
            <a:r>
              <a:rPr lang="de-DE" sz="3100" b="1" i="1" dirty="0">
                <a:latin typeface="Arial" panose="020B0604020202020204" pitchFamily="34" charset="0"/>
                <a:cs typeface="Arial" panose="020B0604020202020204" pitchFamily="34" charset="0"/>
              </a:rPr>
              <a:t> und </a:t>
            </a:r>
            <a:r>
              <a:rPr lang="de-DE" sz="31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Vestri</a:t>
            </a:r>
            <a:r>
              <a:rPr lang="de-DE" sz="3100" b="1" i="1" dirty="0">
                <a:latin typeface="Arial" panose="020B0604020202020204" pitchFamily="34" charset="0"/>
                <a:cs typeface="Arial" panose="020B0604020202020204" pitchFamily="34" charset="0"/>
              </a:rPr>
              <a:t>. Das Himmelsgewölbe besteht aus dem Schädel eines vom Göttervater Odin erschlagenen Riesen namens </a:t>
            </a:r>
            <a:r>
              <a:rPr lang="de-DE" sz="31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Ymir</a:t>
            </a:r>
            <a:r>
              <a:rPr lang="de-DE" sz="3100" b="1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sz="31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Ymir</a:t>
            </a:r>
            <a:r>
              <a:rPr lang="de-DE" sz="3100" b="1" i="1" dirty="0">
                <a:latin typeface="Arial" panose="020B0604020202020204" pitchFamily="34" charset="0"/>
                <a:cs typeface="Arial" panose="020B0604020202020204" pitchFamily="34" charset="0"/>
              </a:rPr>
              <a:t> gilt als das erste Lebewesen. Jeder Zwerg stützt den Himmel in der Richtung, welche zu seinem Namen passt: </a:t>
            </a:r>
            <a:r>
              <a:rPr lang="de-DE" sz="31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Nordri</a:t>
            </a:r>
            <a:r>
              <a:rPr lang="de-DE" sz="3100" b="1" i="1" dirty="0">
                <a:latin typeface="Arial" panose="020B0604020202020204" pitchFamily="34" charset="0"/>
                <a:cs typeface="Arial" panose="020B0604020202020204" pitchFamily="34" charset="0"/>
              </a:rPr>
              <a:t> im Norden, </a:t>
            </a:r>
            <a:r>
              <a:rPr lang="de-DE" sz="31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Sudri</a:t>
            </a:r>
            <a:r>
              <a:rPr lang="de-DE" sz="3100" b="1" i="1" dirty="0">
                <a:latin typeface="Arial" panose="020B0604020202020204" pitchFamily="34" charset="0"/>
                <a:cs typeface="Arial" panose="020B0604020202020204" pitchFamily="34" charset="0"/>
              </a:rPr>
              <a:t> im Süden,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55F77C19-9C36-4A88-89AF-C0C3CE3F847E}"/>
              </a:ext>
            </a:extLst>
          </p:cNvPr>
          <p:cNvSpPr txBox="1"/>
          <p:nvPr/>
        </p:nvSpPr>
        <p:spPr>
          <a:xfrm>
            <a:off x="9047572" y="6488666"/>
            <a:ext cx="2249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>
                <a:solidFill>
                  <a:schemeClr val="bg1">
                    <a:lumMod val="75000"/>
                  </a:schemeClr>
                </a:solidFill>
                <a:latin typeface="Arial Black" panose="020B0A04020102020204" pitchFamily="34" charset="0"/>
              </a:rPr>
              <a:t>SchulArena.com</a:t>
            </a:r>
          </a:p>
        </p:txBody>
      </p:sp>
    </p:spTree>
    <p:extLst>
      <p:ext uri="{BB962C8B-B14F-4D97-AF65-F5344CB8AC3E}">
        <p14:creationId xmlns:p14="http://schemas.microsoft.com/office/powerpoint/2010/main" val="39305413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43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feld 8"/>
          <p:cNvSpPr txBox="1"/>
          <p:nvPr/>
        </p:nvSpPr>
        <p:spPr>
          <a:xfrm>
            <a:off x="9047573" y="6488667"/>
            <a:ext cx="2249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>
                <a:solidFill>
                  <a:schemeClr val="bg1">
                    <a:lumMod val="75000"/>
                  </a:schemeClr>
                </a:solidFill>
                <a:latin typeface="Arial Black" panose="020B0A04020102020204" pitchFamily="34" charset="0"/>
              </a:rPr>
              <a:t>SchulArena.com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BCABDF25-A47F-4883-80F0-BA9A298ECE87}"/>
              </a:ext>
            </a:extLst>
          </p:cNvPr>
          <p:cNvSpPr/>
          <p:nvPr/>
        </p:nvSpPr>
        <p:spPr>
          <a:xfrm>
            <a:off x="6994558" y="0"/>
            <a:ext cx="4302092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C6B3591A-E613-4851-839C-A155282CD842}"/>
              </a:ext>
            </a:extLst>
          </p:cNvPr>
          <p:cNvSpPr txBox="1"/>
          <p:nvPr/>
        </p:nvSpPr>
        <p:spPr>
          <a:xfrm>
            <a:off x="7446784" y="1166083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>
                <a:solidFill>
                  <a:srgbClr val="E74342"/>
                </a:solidFill>
                <a:latin typeface="Arial Black" panose="020B0A04020102020204" pitchFamily="34" charset="0"/>
              </a:rPr>
              <a:t>LÖSUNG</a:t>
            </a:r>
            <a:endParaRPr lang="de-CH" sz="3600" dirty="0">
              <a:solidFill>
                <a:srgbClr val="E74342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FDE7E590-B7C8-41DA-8FB4-41591AA62A6C}"/>
              </a:ext>
            </a:extLst>
          </p:cNvPr>
          <p:cNvCxnSpPr>
            <a:cxnSpLocks/>
          </p:cNvCxnSpPr>
          <p:nvPr/>
        </p:nvCxnSpPr>
        <p:spPr>
          <a:xfrm>
            <a:off x="7504523" y="2286000"/>
            <a:ext cx="3009900" cy="0"/>
          </a:xfrm>
          <a:prstGeom prst="line">
            <a:avLst/>
          </a:prstGeom>
          <a:ln w="762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hteck 7">
            <a:extLst>
              <a:ext uri="{FF2B5EF4-FFF2-40B4-BE49-F238E27FC236}">
                <a16:creationId xmlns:a16="http://schemas.microsoft.com/office/drawing/2014/main" id="{2E5DE552-9286-4B24-A6E1-7609F127DD53}"/>
              </a:ext>
            </a:extLst>
          </p:cNvPr>
          <p:cNvSpPr/>
          <p:nvPr/>
        </p:nvSpPr>
        <p:spPr>
          <a:xfrm>
            <a:off x="315883" y="348400"/>
            <a:ext cx="6678675" cy="616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AD43E69D-76F3-4CDC-BA0D-E479383DCF2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5" t="23529" b="13593"/>
          <a:stretch/>
        </p:blipFill>
        <p:spPr>
          <a:xfrm flipH="1">
            <a:off x="203422" y="348400"/>
            <a:ext cx="6791135" cy="6168486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1D7E12D7-EDCA-4D5C-81B3-417415F7BABE}"/>
              </a:ext>
            </a:extLst>
          </p:cNvPr>
          <p:cNvSpPr txBox="1"/>
          <p:nvPr/>
        </p:nvSpPr>
        <p:spPr>
          <a:xfrm>
            <a:off x="415635" y="497428"/>
            <a:ext cx="6918226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1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Vestri</a:t>
            </a:r>
            <a:r>
              <a:rPr lang="de-DE" sz="3100" b="1" i="1" dirty="0">
                <a:latin typeface="Arial" panose="020B0604020202020204" pitchFamily="34" charset="0"/>
                <a:cs typeface="Arial" panose="020B0604020202020204" pitchFamily="34" charset="0"/>
              </a:rPr>
              <a:t> im Westen und </a:t>
            </a:r>
            <a:r>
              <a:rPr lang="de-DE" sz="31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Austri</a:t>
            </a:r>
            <a:r>
              <a:rPr lang="de-DE" sz="3100" b="1" i="1" dirty="0">
                <a:latin typeface="Arial" panose="020B0604020202020204" pitchFamily="34" charset="0"/>
                <a:cs typeface="Arial" panose="020B0604020202020204" pitchFamily="34" charset="0"/>
              </a:rPr>
              <a:t> im Osten. Die Namen kommen in einem Werk des isländischen Dichters Snorri Sturluson aus dem 13. Jahrhundert vor. Das Werk </a:t>
            </a:r>
            <a:r>
              <a:rPr lang="de-DE" sz="31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heisst</a:t>
            </a:r>
            <a:r>
              <a:rPr lang="de-DE" sz="3100" b="1" i="1" dirty="0">
                <a:latin typeface="Arial" panose="020B0604020202020204" pitchFamily="34" charset="0"/>
                <a:cs typeface="Arial" panose="020B0604020202020204" pitchFamily="34" charset="0"/>
              </a:rPr>
              <a:t> „</a:t>
            </a:r>
            <a:r>
              <a:rPr lang="de-DE" sz="31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Snorra</a:t>
            </a:r>
            <a:r>
              <a:rPr lang="de-DE" sz="3100" b="1" i="1" dirty="0">
                <a:latin typeface="Arial" panose="020B0604020202020204" pitchFamily="34" charset="0"/>
                <a:cs typeface="Arial" panose="020B0604020202020204" pitchFamily="34" charset="0"/>
              </a:rPr>
              <a:t> Edda“ (auch genannt Prosa-Edda / jüngere Edda), und in ihm sind altnordische Mythen und Überlieferungen festgehalten. Die vier Zwerge kommen aber auch schon in einem Lied aus dem 10. Jahrhundert vor.   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A62A185B-A4F8-47CA-9774-D557DF34F9D4}"/>
              </a:ext>
            </a:extLst>
          </p:cNvPr>
          <p:cNvSpPr txBox="1"/>
          <p:nvPr/>
        </p:nvSpPr>
        <p:spPr>
          <a:xfrm>
            <a:off x="9047572" y="6488666"/>
            <a:ext cx="2249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>
                <a:solidFill>
                  <a:schemeClr val="bg1">
                    <a:lumMod val="75000"/>
                  </a:schemeClr>
                </a:solidFill>
                <a:latin typeface="Arial Black" panose="020B0A04020102020204" pitchFamily="34" charset="0"/>
              </a:rPr>
              <a:t>SchulArena.com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A3AE6162-A6FC-4E78-812A-EB1F347683EF}"/>
              </a:ext>
            </a:extLst>
          </p:cNvPr>
          <p:cNvSpPr txBox="1"/>
          <p:nvPr/>
        </p:nvSpPr>
        <p:spPr>
          <a:xfrm>
            <a:off x="7446783" y="2863839"/>
            <a:ext cx="384986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b="1" dirty="0">
                <a:latin typeface="Arial" panose="020B0604020202020204" pitchFamily="34" charset="0"/>
                <a:cs typeface="Arial" panose="020B0604020202020204" pitchFamily="34" charset="0"/>
              </a:rPr>
              <a:t>Warum </a:t>
            </a:r>
            <a:r>
              <a:rPr lang="de-DE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heisst</a:t>
            </a:r>
            <a:r>
              <a:rPr lang="de-DE" sz="4400" b="1" dirty="0">
                <a:latin typeface="Arial" panose="020B0604020202020204" pitchFamily="34" charset="0"/>
                <a:cs typeface="Arial" panose="020B0604020202020204" pitchFamily="34" charset="0"/>
              </a:rPr>
              <a:t> es Norden, Süden, Westen und Osten?</a:t>
            </a:r>
            <a:endParaRPr lang="de-CH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44818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338</Words>
  <Application>Microsoft Office PowerPoint</Application>
  <PresentationFormat>Breitbild</PresentationFormat>
  <Paragraphs>34</Paragraphs>
  <Slides>6</Slides>
  <Notes>6</Notes>
  <HiddenSlides>0</HiddenSlides>
  <MMClips>1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1" baseType="lpstr">
      <vt:lpstr>Arial</vt:lpstr>
      <vt:lpstr>Arial Black</vt:lpstr>
      <vt:lpstr>Calibri</vt:lpstr>
      <vt:lpstr>Calibri Light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Einführung Geschichte</dc:title>
  <dc:creator>Selina Tuchschmid</dc:creator>
  <cp:lastModifiedBy>Selina Tuchschmid</cp:lastModifiedBy>
  <cp:revision>980</cp:revision>
  <dcterms:created xsi:type="dcterms:W3CDTF">2016-12-23T14:34:29Z</dcterms:created>
  <dcterms:modified xsi:type="dcterms:W3CDTF">2021-08-06T07:08:48Z</dcterms:modified>
</cp:coreProperties>
</file>