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6" r:id="rId3"/>
    <p:sldId id="345" r:id="rId4"/>
    <p:sldId id="347" r:id="rId5"/>
    <p:sldId id="349" r:id="rId6"/>
    <p:sldId id="361" r:id="rId7"/>
    <p:sldId id="355" r:id="rId8"/>
    <p:sldId id="348" r:id="rId9"/>
    <p:sldId id="353" r:id="rId10"/>
    <p:sldId id="351" r:id="rId11"/>
    <p:sldId id="356" r:id="rId12"/>
    <p:sldId id="27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2" autoAdjust="0"/>
    <p:restoredTop sz="86815" autoAdjust="0"/>
  </p:normalViewPr>
  <p:slideViewPr>
    <p:cSldViewPr snapToGrid="0">
      <p:cViewPr>
        <p:scale>
          <a:sx n="75" d="100"/>
          <a:sy n="75" d="100"/>
        </p:scale>
        <p:origin x="2184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3F4B-CD37-47D9-B920-40AB3CE3D6F4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779B-E02D-4C67-A1FE-01BDD1EBDFA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9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86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823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639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98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42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468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16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103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5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jährlich abgerechnet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schneller Zugang nach Bezahlung von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eRechnung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A779B-E02D-4C67-A1FE-01BDD1EBDFA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8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6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5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4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5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6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54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4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15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48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9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3B6E-C684-441A-B1E4-084D77410955}" type="datetimeFigureOut">
              <a:rPr lang="de-CH" smtClean="0"/>
              <a:t>22.05.2024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F7CB-C995-40DE-A866-AE041E004B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867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mat.schularena.com/de/register/tea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8493" y="5406020"/>
            <a:ext cx="9144000" cy="1655762"/>
          </a:xfrm>
        </p:spPr>
        <p:txBody>
          <a:bodyPr/>
          <a:lstStyle/>
          <a:p>
            <a:pPr algn="r"/>
            <a:r>
              <a:rPr lang="de-CH" sz="4800" dirty="0">
                <a:latin typeface="Arial Black" panose="020B0A04020102020204" pitchFamily="34" charset="0"/>
              </a:rPr>
              <a:t>schularena</a:t>
            </a: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Vorstellung für neue Lehrpersonen</a:t>
            </a:r>
          </a:p>
        </p:txBody>
      </p:sp>
    </p:spTree>
    <p:extLst>
      <p:ext uri="{BB962C8B-B14F-4D97-AF65-F5344CB8AC3E}">
        <p14:creationId xmlns:p14="http://schemas.microsoft.com/office/powerpoint/2010/main" val="34778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56E3F0-6F1F-B662-0621-10B75BCE1723}"/>
              </a:ext>
            </a:extLst>
          </p:cNvPr>
          <p:cNvSpPr txBox="1"/>
          <p:nvPr/>
        </p:nvSpPr>
        <p:spPr>
          <a:xfrm>
            <a:off x="432619" y="522648"/>
            <a:ext cx="865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3 attraktive Abos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499882-AF9D-20DB-CF1A-F5F519FF508F}"/>
              </a:ext>
            </a:extLst>
          </p:cNvPr>
          <p:cNvSpPr txBox="1"/>
          <p:nvPr/>
        </p:nvSpPr>
        <p:spPr>
          <a:xfrm>
            <a:off x="432619" y="1488519"/>
            <a:ext cx="111428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974850" algn="l"/>
              </a:tabLst>
            </a:pPr>
            <a:r>
              <a:rPr lang="de-DE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(Zugriff auf Arbeitsblätter; 8.20 Fr./Monat)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974850" algn="l"/>
              </a:tabLst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pro	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(zusätzlich alle </a:t>
            </a:r>
            <a:r>
              <a:rPr 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Lektionenreihen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; 29 Fr./Monat)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974850" algn="l"/>
              </a:tabLst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974850" algn="l"/>
              </a:tabLst>
            </a:pPr>
            <a:r>
              <a:rPr lang="de-DE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	(pro-Produkte einzeln lizenzieren; kostenloser Account)  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tabLst>
                <a:tab pos="1974850" algn="l"/>
              </a:tabLst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Auch als Schulhauslizenz erhältlich! 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unverbindlich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Offerte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einholen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432619" y="522648"/>
            <a:ext cx="919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Wer / Wie auf schularena?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26EBB0-534B-3D0A-A186-59CCE6701290}"/>
              </a:ext>
            </a:extLst>
          </p:cNvPr>
          <p:cNvSpPr txBox="1"/>
          <p:nvPr/>
        </p:nvSpPr>
        <p:spPr>
          <a:xfrm>
            <a:off x="1" y="1488519"/>
            <a:ext cx="122716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420938" algn="l"/>
              </a:tabLst>
            </a:pPr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Rookie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Unser Angebot entlastet dich bei der Vorbereitung enorm.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420938" algn="l"/>
              </a:tabLst>
            </a:pPr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Normalo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? 	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Verwende unser </a:t>
            </a:r>
            <a:r>
              <a:rPr lang="de-CH" sz="2600" dirty="0" err="1">
                <a:latin typeface="Arial" panose="020B0604020202020204" pitchFamily="34" charset="0"/>
                <a:cs typeface="Arial" panose="020B0604020202020204" pitchFamily="34" charset="0"/>
              </a:rPr>
              <a:t>Umat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 ergänzend zu den gängigen Lehrmitteln.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CH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420938" algn="l"/>
              </a:tabLst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420938" algn="l"/>
              </a:tabLst>
            </a:pPr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? 	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Kombiniere unsere Word-Dokus mit eigenem </a:t>
            </a:r>
            <a:r>
              <a:rPr lang="de-CH" sz="2600" dirty="0" err="1">
                <a:latin typeface="Arial" panose="020B0604020202020204" pitchFamily="34" charset="0"/>
                <a:cs typeface="Arial" panose="020B0604020202020204" pitchFamily="34" charset="0"/>
              </a:rPr>
              <a:t>Umat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420938" algn="l"/>
              </a:tabLst>
            </a:pPr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Aficionado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Viele Eigenproduktionen eignen sich auch 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	als unterrichtsleitende Lehrmittel.</a:t>
            </a:r>
            <a:r>
              <a:rPr lang="de-CH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Kleidung, Person, Brille, Zeichnung enthält.&#10;&#10;Automatisch generierte Beschreibung">
            <a:extLst>
              <a:ext uri="{FF2B5EF4-FFF2-40B4-BE49-F238E27FC236}">
                <a16:creationId xmlns:a16="http://schemas.microsoft.com/office/drawing/2014/main" id="{BCE5297C-5359-6F2C-9717-551C3092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311" y="4842933"/>
            <a:ext cx="2957689" cy="20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8564B40-7287-95DC-1EDA-6A325E0B3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58"/>
          <a:stretch/>
        </p:blipFill>
        <p:spPr>
          <a:xfrm>
            <a:off x="65230" y="614523"/>
            <a:ext cx="12061539" cy="41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432619" y="522648"/>
            <a:ext cx="589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Was ist schularena?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26EBB0-534B-3D0A-A186-59CCE6701290}"/>
              </a:ext>
            </a:extLst>
          </p:cNvPr>
          <p:cNvSpPr txBox="1"/>
          <p:nvPr/>
        </p:nvSpPr>
        <p:spPr>
          <a:xfrm>
            <a:off x="432619" y="1488519"/>
            <a:ext cx="89871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bewährte Plattform mit </a:t>
            </a:r>
            <a:r>
              <a:rPr lang="de-CH" sz="2600" dirty="0" err="1">
                <a:latin typeface="Arial" panose="020B0604020202020204" pitchFamily="34" charset="0"/>
                <a:cs typeface="Arial" panose="020B0604020202020204" pitchFamily="34" charset="0"/>
              </a:rPr>
              <a:t>Umat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 für Sek I 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von Lehrpersonen für Lehrpersonen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seit 20 Jahren in der ganzen Deutschschweiz beliebt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schneller Support und professionelle Datenspeicherung (Serverstandort Schweiz) </a:t>
            </a: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A3FDD0-E0CF-5651-4232-D9267C48B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855" y="522648"/>
            <a:ext cx="2204526" cy="1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19780" y="6290108"/>
            <a:ext cx="2937164" cy="567892"/>
          </a:xfrm>
        </p:spPr>
        <p:txBody>
          <a:bodyPr>
            <a:normAutofit/>
          </a:bodyPr>
          <a:lstStyle/>
          <a:p>
            <a:r>
              <a:rPr lang="de-CH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schularena.com</a:t>
            </a:r>
          </a:p>
        </p:txBody>
      </p:sp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5" name="Grafik 14" descr="Ein Bild, das Grafiken, Clipart, Grafikdesign, Design enthält.&#10;&#10;Automatisch generierte Beschreibung">
            <a:extLst>
              <a:ext uri="{FF2B5EF4-FFF2-40B4-BE49-F238E27FC236}">
                <a16:creationId xmlns:a16="http://schemas.microsoft.com/office/drawing/2014/main" id="{8BA906B4-AA70-9D79-DC8D-15FA348B0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9" y="6419126"/>
            <a:ext cx="247245" cy="34399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356133" y="653067"/>
            <a:ext cx="661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Was bietet schularena?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507D42-8041-972E-544B-AA572551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9276"/>
            <a:ext cx="12192000" cy="55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432619" y="522648"/>
            <a:ext cx="943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Was bietet schularena 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den Schüler*innen?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26EBB0-534B-3D0A-A186-59CCE6701290}"/>
              </a:ext>
            </a:extLst>
          </p:cNvPr>
          <p:cNvSpPr txBox="1"/>
          <p:nvPr/>
        </p:nvSpPr>
        <p:spPr>
          <a:xfrm>
            <a:off x="432619" y="1488519"/>
            <a:ext cx="89871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werbefreie und kostenlose Onlineübungen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für individuelles Training / selbständiges Arbeiten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mehrere Fachbereiche (plus Prüfungsvorbereitung)</a:t>
            </a:r>
            <a:endParaRPr lang="de-CH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Kreis, Logo, Schrift enthält.&#10;&#10;Automatisch generierte Beschreibung">
            <a:extLst>
              <a:ext uri="{FF2B5EF4-FFF2-40B4-BE49-F238E27FC236}">
                <a16:creationId xmlns:a16="http://schemas.microsoft.com/office/drawing/2014/main" id="{8FF43811-F3F7-680A-D538-E5C099931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80" y="1358696"/>
            <a:ext cx="2424137" cy="2222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3CA5A4-E54B-891D-E689-7A7716F7C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19" y="4518619"/>
            <a:ext cx="10617099" cy="4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432619" y="522648"/>
            <a:ext cx="95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Was bietet schularena 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euch als Team?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26EBB0-534B-3D0A-A186-59CCE6701290}"/>
              </a:ext>
            </a:extLst>
          </p:cNvPr>
          <p:cNvSpPr txBox="1"/>
          <p:nvPr/>
        </p:nvSpPr>
        <p:spPr>
          <a:xfrm>
            <a:off x="432619" y="1168979"/>
            <a:ext cx="89871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modernste Arbeitsblätterplattform der CH 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Zugriff auf fast 14k Unterrichtsmaterialien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Grossteil in Word zum Anpassen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966350-2521-2418-420C-E6E6C440A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0251"/>
            <a:ext cx="12192000" cy="37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56E3F0-6F1F-B662-0621-10B75BCE1723}"/>
              </a:ext>
            </a:extLst>
          </p:cNvPr>
          <p:cNvSpPr txBox="1"/>
          <p:nvPr/>
        </p:nvSpPr>
        <p:spPr>
          <a:xfrm>
            <a:off x="2121822" y="491475"/>
            <a:ext cx="865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https://umat.schularena.ch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9A3609-3DF3-1FC9-AFD6-0461D53AB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5"/>
          <a:stretch/>
        </p:blipFill>
        <p:spPr>
          <a:xfrm>
            <a:off x="689808" y="4318132"/>
            <a:ext cx="10812384" cy="16619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D6606-548D-9078-C396-6D8CAB1E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934"/>
            <a:ext cx="12192000" cy="37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1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3429A-4E6D-8B71-0218-49236A299BEF}"/>
              </a:ext>
            </a:extLst>
          </p:cNvPr>
          <p:cNvSpPr txBox="1"/>
          <p:nvPr/>
        </p:nvSpPr>
        <p:spPr>
          <a:xfrm>
            <a:off x="432619" y="522648"/>
            <a:ext cx="865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FEA456-8C76-9CC2-842A-52361EE623A7}"/>
              </a:ext>
            </a:extLst>
          </p:cNvPr>
          <p:cNvSpPr txBox="1"/>
          <p:nvPr/>
        </p:nvSpPr>
        <p:spPr>
          <a:xfrm>
            <a:off x="432619" y="1325384"/>
            <a:ext cx="105401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einzigartige Aktualitäten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kuratierte Inhalte (in Sets)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46CFA5-CA91-1197-943E-CF9B7765E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0" y="2447822"/>
            <a:ext cx="10926700" cy="40582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4B592B-D839-31A4-417C-0758638DA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476" y="10391"/>
            <a:ext cx="7650524" cy="18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886C56-9EE2-2BA3-983F-C86AB76941F5}"/>
              </a:ext>
            </a:extLst>
          </p:cNvPr>
          <p:cNvSpPr txBox="1"/>
          <p:nvPr/>
        </p:nvSpPr>
        <p:spPr>
          <a:xfrm>
            <a:off x="432619" y="522648"/>
            <a:ext cx="919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Was bietet schularena 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dir als (F)LP?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26EBB0-534B-3D0A-A186-59CCE6701290}"/>
              </a:ext>
            </a:extLst>
          </p:cNvPr>
          <p:cNvSpPr txBox="1"/>
          <p:nvPr/>
        </p:nvSpPr>
        <p:spPr>
          <a:xfrm>
            <a:off x="432619" y="1488519"/>
            <a:ext cx="99983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ganze </a:t>
            </a:r>
            <a:r>
              <a:rPr lang="de-CH" sz="2600" dirty="0" err="1">
                <a:latin typeface="Arial" panose="020B0604020202020204" pitchFamily="34" charset="0"/>
                <a:cs typeface="Arial" panose="020B0604020202020204" pitchFamily="34" charset="0"/>
              </a:rPr>
              <a:t>Lektionenreihen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») für deinen Unterricht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aus der Praxis: konkret, 1:1 einsetzbar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LP21-Bezug: multimedial (MI) und innovativ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C8E687-2527-398E-EB26-E2C2D3FE6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8"/>
          <a:stretch/>
        </p:blipFill>
        <p:spPr>
          <a:xfrm>
            <a:off x="820135" y="3900940"/>
            <a:ext cx="10915073" cy="18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E98C28-CF25-2865-BB31-5DAE68EAC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932" y="2961409"/>
            <a:ext cx="5109646" cy="1660064"/>
          </a:xfrm>
          <a:prstGeom prst="rect">
            <a:avLst/>
          </a:prstGeom>
        </p:spPr>
      </p:pic>
      <p:sp>
        <p:nvSpPr>
          <p:cNvPr id="5" name="AutoShape 2" descr="Harte arbeit Stockvektoren, lizenzfreie Illustrationen | Depositphotos">
            <a:extLst>
              <a:ext uri="{FF2B5EF4-FFF2-40B4-BE49-F238E27FC236}">
                <a16:creationId xmlns:a16="http://schemas.microsoft.com/office/drawing/2014/main" id="{5F6980FD-06BF-AC56-F40C-5E02CDCAD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3429A-4E6D-8B71-0218-49236A299BEF}"/>
              </a:ext>
            </a:extLst>
          </p:cNvPr>
          <p:cNvSpPr txBox="1"/>
          <p:nvPr/>
        </p:nvSpPr>
        <p:spPr>
          <a:xfrm>
            <a:off x="432619" y="522648"/>
            <a:ext cx="865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CH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FEA456-8C76-9CC2-842A-52361EE623A7}"/>
              </a:ext>
            </a:extLst>
          </p:cNvPr>
          <p:cNvSpPr txBox="1"/>
          <p:nvPr/>
        </p:nvSpPr>
        <p:spPr>
          <a:xfrm>
            <a:off x="432616" y="1307896"/>
            <a:ext cx="105401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Unsere «entdecken»-Reihe: der vielseitige Bestseller</a:t>
            </a:r>
            <a:b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PowerPoint als Leitmedium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Arbeitsblätter mit Zusatzaufgaben und Lösungen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Verweis auf MI-Tools und weiterführende Clips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2600" dirty="0">
                <a:latin typeface="Arial" panose="020B0604020202020204" pitchFamily="34" charset="0"/>
                <a:cs typeface="Arial" panose="020B0604020202020204" pitchFamily="34" charset="0"/>
              </a:rPr>
              <a:t>Lernprodukte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6DA99A-5B20-E9BF-313C-B23EDEDE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5215">
            <a:off x="1008548" y="2024624"/>
            <a:ext cx="3153215" cy="20862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ECD82A-12BE-8854-E9AF-17BBFE576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4199">
            <a:off x="4104666" y="2212034"/>
            <a:ext cx="3196083" cy="21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Breitbild</PresentationFormat>
  <Paragraphs>61</Paragraphs>
  <Slides>12</Slides>
  <Notes>11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</vt:lpstr>
      <vt:lpstr>PowerPoint-Präsentation</vt:lpstr>
      <vt:lpstr>PowerPoint-Präsentation</vt:lpstr>
      <vt:lpstr>schularena.com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schularena_vorstellung_web</dc:title>
  <dc:creator>ABALIR</dc:creator>
  <cp:lastModifiedBy>Alex Villanova</cp:lastModifiedBy>
  <cp:revision>44</cp:revision>
  <dcterms:created xsi:type="dcterms:W3CDTF">2016-05-27T11:15:29Z</dcterms:created>
  <dcterms:modified xsi:type="dcterms:W3CDTF">2024-05-22T15:17:07Z</dcterms:modified>
</cp:coreProperties>
</file>