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89" r:id="rId5"/>
    <p:sldId id="290" r:id="rId6"/>
    <p:sldId id="258" r:id="rId7"/>
    <p:sldId id="259" r:id="rId8"/>
    <p:sldId id="260" r:id="rId9"/>
    <p:sldId id="270" r:id="rId10"/>
    <p:sldId id="264" r:id="rId11"/>
    <p:sldId id="265" r:id="rId12"/>
    <p:sldId id="266" r:id="rId13"/>
    <p:sldId id="267" r:id="rId14"/>
    <p:sldId id="268" r:id="rId15"/>
    <p:sldId id="269"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7" autoAdjust="0"/>
    <p:restoredTop sz="94660"/>
  </p:normalViewPr>
  <p:slideViewPr>
    <p:cSldViewPr snapToGrid="0">
      <p:cViewPr varScale="1">
        <p:scale>
          <a:sx n="110" d="100"/>
          <a:sy n="110" d="100"/>
        </p:scale>
        <p:origin x="26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de-CH"/>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p>
            <a:fld id="{3563A68D-381A-42F7-A779-F21A09B08668}" type="datetimeFigureOut">
              <a:rPr lang="de-CH" smtClean="0"/>
              <a:t>31.05.2017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7EA608A1-7EEB-4975-9F34-E1A1B472B15D}" type="slidenum">
              <a:rPr lang="de-CH" smtClean="0"/>
              <a:t>‹Nr.›</a:t>
            </a:fld>
            <a:endParaRPr lang="de-CH"/>
          </a:p>
        </p:txBody>
      </p:sp>
    </p:spTree>
    <p:extLst>
      <p:ext uri="{BB962C8B-B14F-4D97-AF65-F5344CB8AC3E}">
        <p14:creationId xmlns:p14="http://schemas.microsoft.com/office/powerpoint/2010/main" val="3620286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3563A68D-381A-42F7-A779-F21A09B08668}" type="datetimeFigureOut">
              <a:rPr lang="de-CH" smtClean="0"/>
              <a:t>31.05.2017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7EA608A1-7EEB-4975-9F34-E1A1B472B15D}" type="slidenum">
              <a:rPr lang="de-CH" smtClean="0"/>
              <a:t>‹Nr.›</a:t>
            </a:fld>
            <a:endParaRPr lang="de-CH"/>
          </a:p>
        </p:txBody>
      </p:sp>
    </p:spTree>
    <p:extLst>
      <p:ext uri="{BB962C8B-B14F-4D97-AF65-F5344CB8AC3E}">
        <p14:creationId xmlns:p14="http://schemas.microsoft.com/office/powerpoint/2010/main" val="1390967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3563A68D-381A-42F7-A779-F21A09B08668}" type="datetimeFigureOut">
              <a:rPr lang="de-CH" smtClean="0"/>
              <a:t>31.05.2017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7EA608A1-7EEB-4975-9F34-E1A1B472B15D}" type="slidenum">
              <a:rPr lang="de-CH" smtClean="0"/>
              <a:t>‹Nr.›</a:t>
            </a:fld>
            <a:endParaRPr lang="de-CH"/>
          </a:p>
        </p:txBody>
      </p:sp>
    </p:spTree>
    <p:extLst>
      <p:ext uri="{BB962C8B-B14F-4D97-AF65-F5344CB8AC3E}">
        <p14:creationId xmlns:p14="http://schemas.microsoft.com/office/powerpoint/2010/main" val="960167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3563A68D-381A-42F7-A779-F21A09B08668}" type="datetimeFigureOut">
              <a:rPr lang="de-CH" smtClean="0"/>
              <a:t>31.05.2017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7EA608A1-7EEB-4975-9F34-E1A1B472B15D}" type="slidenum">
              <a:rPr lang="de-CH" smtClean="0"/>
              <a:t>‹Nr.›</a:t>
            </a:fld>
            <a:endParaRPr lang="de-CH"/>
          </a:p>
        </p:txBody>
      </p:sp>
    </p:spTree>
    <p:extLst>
      <p:ext uri="{BB962C8B-B14F-4D97-AF65-F5344CB8AC3E}">
        <p14:creationId xmlns:p14="http://schemas.microsoft.com/office/powerpoint/2010/main" val="1599595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de-CH"/>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3563A68D-381A-42F7-A779-F21A09B08668}" type="datetimeFigureOut">
              <a:rPr lang="de-CH" smtClean="0"/>
              <a:t>31.05.2017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7EA608A1-7EEB-4975-9F34-E1A1B472B15D}" type="slidenum">
              <a:rPr lang="de-CH" smtClean="0"/>
              <a:t>‹Nr.›</a:t>
            </a:fld>
            <a:endParaRPr lang="de-CH"/>
          </a:p>
        </p:txBody>
      </p:sp>
    </p:spTree>
    <p:extLst>
      <p:ext uri="{BB962C8B-B14F-4D97-AF65-F5344CB8AC3E}">
        <p14:creationId xmlns:p14="http://schemas.microsoft.com/office/powerpoint/2010/main" val="3886200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p>
            <a:fld id="{3563A68D-381A-42F7-A779-F21A09B08668}" type="datetimeFigureOut">
              <a:rPr lang="de-CH" smtClean="0"/>
              <a:t>31.05.2017</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7EA608A1-7EEB-4975-9F34-E1A1B472B15D}" type="slidenum">
              <a:rPr lang="de-CH" smtClean="0"/>
              <a:t>‹Nr.›</a:t>
            </a:fld>
            <a:endParaRPr lang="de-CH"/>
          </a:p>
        </p:txBody>
      </p:sp>
    </p:spTree>
    <p:extLst>
      <p:ext uri="{BB962C8B-B14F-4D97-AF65-F5344CB8AC3E}">
        <p14:creationId xmlns:p14="http://schemas.microsoft.com/office/powerpoint/2010/main" val="3230666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de-CH"/>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3563A68D-381A-42F7-A779-F21A09B08668}" type="datetimeFigureOut">
              <a:rPr lang="de-CH" smtClean="0"/>
              <a:t>31.05.2017</a:t>
            </a:fld>
            <a:endParaRPr lang="de-CH"/>
          </a:p>
        </p:txBody>
      </p:sp>
      <p:sp>
        <p:nvSpPr>
          <p:cNvPr id="8" name="Fußzeilenplatzhalter 7"/>
          <p:cNvSpPr>
            <a:spLocks noGrp="1"/>
          </p:cNvSpPr>
          <p:nvPr>
            <p:ph type="ftr" sz="quarter" idx="11"/>
          </p:nvPr>
        </p:nvSpPr>
        <p:spPr/>
        <p:txBody>
          <a:bodyPr/>
          <a:lstStyle/>
          <a:p>
            <a:endParaRPr lang="de-CH"/>
          </a:p>
        </p:txBody>
      </p:sp>
      <p:sp>
        <p:nvSpPr>
          <p:cNvPr id="9" name="Foliennummernplatzhalter 8"/>
          <p:cNvSpPr>
            <a:spLocks noGrp="1"/>
          </p:cNvSpPr>
          <p:nvPr>
            <p:ph type="sldNum" sz="quarter" idx="12"/>
          </p:nvPr>
        </p:nvSpPr>
        <p:spPr/>
        <p:txBody>
          <a:bodyPr/>
          <a:lstStyle/>
          <a:p>
            <a:fld id="{7EA608A1-7EEB-4975-9F34-E1A1B472B15D}" type="slidenum">
              <a:rPr lang="de-CH" smtClean="0"/>
              <a:t>‹Nr.›</a:t>
            </a:fld>
            <a:endParaRPr lang="de-CH"/>
          </a:p>
        </p:txBody>
      </p:sp>
    </p:spTree>
    <p:extLst>
      <p:ext uri="{BB962C8B-B14F-4D97-AF65-F5344CB8AC3E}">
        <p14:creationId xmlns:p14="http://schemas.microsoft.com/office/powerpoint/2010/main" val="3224349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p>
            <a:fld id="{3563A68D-381A-42F7-A779-F21A09B08668}" type="datetimeFigureOut">
              <a:rPr lang="de-CH" smtClean="0"/>
              <a:t>31.05.2017</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p:txBody>
          <a:bodyPr/>
          <a:lstStyle/>
          <a:p>
            <a:fld id="{7EA608A1-7EEB-4975-9F34-E1A1B472B15D}" type="slidenum">
              <a:rPr lang="de-CH" smtClean="0"/>
              <a:t>‹Nr.›</a:t>
            </a:fld>
            <a:endParaRPr lang="de-CH"/>
          </a:p>
        </p:txBody>
      </p:sp>
    </p:spTree>
    <p:extLst>
      <p:ext uri="{BB962C8B-B14F-4D97-AF65-F5344CB8AC3E}">
        <p14:creationId xmlns:p14="http://schemas.microsoft.com/office/powerpoint/2010/main" val="1346524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563A68D-381A-42F7-A779-F21A09B08668}" type="datetimeFigureOut">
              <a:rPr lang="de-CH" smtClean="0"/>
              <a:t>31.05.2017</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p:txBody>
          <a:bodyPr/>
          <a:lstStyle/>
          <a:p>
            <a:fld id="{7EA608A1-7EEB-4975-9F34-E1A1B472B15D}" type="slidenum">
              <a:rPr lang="de-CH" smtClean="0"/>
              <a:t>‹Nr.›</a:t>
            </a:fld>
            <a:endParaRPr lang="de-CH"/>
          </a:p>
        </p:txBody>
      </p:sp>
    </p:spTree>
    <p:extLst>
      <p:ext uri="{BB962C8B-B14F-4D97-AF65-F5344CB8AC3E}">
        <p14:creationId xmlns:p14="http://schemas.microsoft.com/office/powerpoint/2010/main" val="1923656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CH"/>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3563A68D-381A-42F7-A779-F21A09B08668}" type="datetimeFigureOut">
              <a:rPr lang="de-CH" smtClean="0"/>
              <a:t>31.05.2017</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7EA608A1-7EEB-4975-9F34-E1A1B472B15D}" type="slidenum">
              <a:rPr lang="de-CH" smtClean="0"/>
              <a:t>‹Nr.›</a:t>
            </a:fld>
            <a:endParaRPr lang="de-CH"/>
          </a:p>
        </p:txBody>
      </p:sp>
    </p:spTree>
    <p:extLst>
      <p:ext uri="{BB962C8B-B14F-4D97-AF65-F5344CB8AC3E}">
        <p14:creationId xmlns:p14="http://schemas.microsoft.com/office/powerpoint/2010/main" val="731235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CH"/>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3563A68D-381A-42F7-A779-F21A09B08668}" type="datetimeFigureOut">
              <a:rPr lang="de-CH" smtClean="0"/>
              <a:t>31.05.2017</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7EA608A1-7EEB-4975-9F34-E1A1B472B15D}" type="slidenum">
              <a:rPr lang="de-CH" smtClean="0"/>
              <a:t>‹Nr.›</a:t>
            </a:fld>
            <a:endParaRPr lang="de-CH"/>
          </a:p>
        </p:txBody>
      </p:sp>
    </p:spTree>
    <p:extLst>
      <p:ext uri="{BB962C8B-B14F-4D97-AF65-F5344CB8AC3E}">
        <p14:creationId xmlns:p14="http://schemas.microsoft.com/office/powerpoint/2010/main" val="4245915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63A68D-381A-42F7-A779-F21A09B08668}" type="datetimeFigureOut">
              <a:rPr lang="de-CH" smtClean="0"/>
              <a:t>31.05.2017</a:t>
            </a:fld>
            <a:endParaRPr lang="de-CH"/>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A608A1-7EEB-4975-9F34-E1A1B472B15D}" type="slidenum">
              <a:rPr lang="de-CH" smtClean="0"/>
              <a:t>‹Nr.›</a:t>
            </a:fld>
            <a:endParaRPr lang="de-CH"/>
          </a:p>
        </p:txBody>
      </p:sp>
    </p:spTree>
    <p:extLst>
      <p:ext uri="{BB962C8B-B14F-4D97-AF65-F5344CB8AC3E}">
        <p14:creationId xmlns:p14="http://schemas.microsoft.com/office/powerpoint/2010/main" val="487981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hyperlink" Target="https://www.youtube.com/watch?v=eKk2vRysioE" TargetMode="External"/><Relationship Id="rId1" Type="http://schemas.openxmlformats.org/officeDocument/2006/relationships/slideLayout" Target="../slideLayouts/slideLayout5.xml"/><Relationship Id="rId6" Type="http://schemas.openxmlformats.org/officeDocument/2006/relationships/hyperlink" Target="https://www.youtube.com/watch?v=yW4EbCWaJHE" TargetMode="External"/><Relationship Id="rId5" Type="http://schemas.openxmlformats.org/officeDocument/2006/relationships/image" Target="../media/image14.png"/><Relationship Id="rId4" Type="http://schemas.openxmlformats.org/officeDocument/2006/relationships/hyperlink" Target="https://www.youtube.com/watch?v=_eAjx1omF1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4.xml"/><Relationship Id="rId5" Type="http://schemas.openxmlformats.org/officeDocument/2006/relationships/image" Target="../media/image18.emf"/><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hyperlink" Target="https://www.youtube.com/watch?v=88BPmL8cGAo"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5.xml"/><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5.xml"/><Relationship Id="rId5" Type="http://schemas.openxmlformats.org/officeDocument/2006/relationships/image" Target="../media/image26.emf"/><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hyperlink" Target="https://www.youtube.com/watch?v=mWrj1hNTSZc" TargetMode="External"/><Relationship Id="rId1" Type="http://schemas.openxmlformats.org/officeDocument/2006/relationships/slideLayout" Target="../slideLayouts/slideLayout5.xml"/><Relationship Id="rId4" Type="http://schemas.openxmlformats.org/officeDocument/2006/relationships/hyperlink" Target="https://www.youtube.com/watch?v=-py56-p35U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5.xml"/><Relationship Id="rId5" Type="http://schemas.openxmlformats.org/officeDocument/2006/relationships/image" Target="../media/image31.emf"/><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hyperlink" Target="https://www.youtube.com/watch?v=9D749wZSlb0" TargetMode="External"/><Relationship Id="rId1" Type="http://schemas.openxmlformats.org/officeDocument/2006/relationships/slideLayout" Target="../slideLayouts/slideLayout5.xml"/><Relationship Id="rId5" Type="http://schemas.openxmlformats.org/officeDocument/2006/relationships/hyperlink" Target="https://www.youtube.com/watch?v=NWBa8OWgApM" TargetMode="External"/><Relationship Id="rId4" Type="http://schemas.openxmlformats.org/officeDocument/2006/relationships/hyperlink" Target="https://www.youtube.com/watch?v=YHi2IH2SgJI"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5.xml"/><Relationship Id="rId5" Type="http://schemas.openxmlformats.org/officeDocument/2006/relationships/image" Target="../media/image36.emf"/><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hyperlink" Target="https://www.youtube.com/watch?v=ptUj8JRAYu8"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5.xml"/><Relationship Id="rId5" Type="http://schemas.openxmlformats.org/officeDocument/2006/relationships/image" Target="../media/image41.emf"/><Relationship Id="rId4" Type="http://schemas.openxmlformats.org/officeDocument/2006/relationships/image" Target="../media/image40.emf"/></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hyperlink" Target="https://www.youtube.com/watch?v=MKQlys-z7SM"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emf"/><Relationship Id="rId7" Type="http://schemas.openxmlformats.org/officeDocument/2006/relationships/image" Target="../media/image48.emf"/><Relationship Id="rId2" Type="http://schemas.openxmlformats.org/officeDocument/2006/relationships/image" Target="../media/image43.emf"/><Relationship Id="rId1" Type="http://schemas.openxmlformats.org/officeDocument/2006/relationships/slideLayout" Target="../slideLayouts/slideLayout5.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 Id="rId9" Type="http://schemas.openxmlformats.org/officeDocument/2006/relationships/image" Target="../media/image50.emf"/></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thingiverse.com/"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py56-p35UU" TargetMode="Externa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348342"/>
            <a:ext cx="9144000" cy="897392"/>
          </a:xfrm>
        </p:spPr>
        <p:txBody>
          <a:bodyPr>
            <a:normAutofit fontScale="90000"/>
          </a:bodyPr>
          <a:lstStyle/>
          <a:p>
            <a:r>
              <a:rPr lang="de-CH" dirty="0"/>
              <a:t>3D-Drucken</a:t>
            </a:r>
          </a:p>
        </p:txBody>
      </p:sp>
      <p:sp>
        <p:nvSpPr>
          <p:cNvPr id="3" name="Untertitel 2"/>
          <p:cNvSpPr>
            <a:spLocks noGrp="1"/>
          </p:cNvSpPr>
          <p:nvPr>
            <p:ph type="subTitle" idx="1"/>
          </p:nvPr>
        </p:nvSpPr>
        <p:spPr>
          <a:xfrm>
            <a:off x="1524000" y="1337809"/>
            <a:ext cx="9144000" cy="736046"/>
          </a:xfrm>
        </p:spPr>
        <p:txBody>
          <a:bodyPr/>
          <a:lstStyle/>
          <a:p>
            <a:r>
              <a:rPr lang="de-CH" dirty="0"/>
              <a:t>Was ist 3D-Drucken und wie gelange ich zum Modell?</a:t>
            </a:r>
          </a:p>
        </p:txBody>
      </p:sp>
      <p:pic>
        <p:nvPicPr>
          <p:cNvPr id="4" name="Grafik 3"/>
          <p:cNvPicPr>
            <a:picLocks noChangeAspect="1"/>
          </p:cNvPicPr>
          <p:nvPr/>
        </p:nvPicPr>
        <p:blipFill>
          <a:blip r:embed="rId2"/>
          <a:stretch>
            <a:fillRect/>
          </a:stretch>
        </p:blipFill>
        <p:spPr>
          <a:xfrm>
            <a:off x="2411238" y="1823305"/>
            <a:ext cx="7125370" cy="4515849"/>
          </a:xfrm>
          <a:prstGeom prst="rect">
            <a:avLst/>
          </a:prstGeom>
        </p:spPr>
      </p:pic>
    </p:spTree>
    <p:extLst>
      <p:ext uri="{BB962C8B-B14F-4D97-AF65-F5344CB8AC3E}">
        <p14:creationId xmlns:p14="http://schemas.microsoft.com/office/powerpoint/2010/main" val="2332466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3D-Druckverfahren</a:t>
            </a:r>
          </a:p>
        </p:txBody>
      </p:sp>
      <p:sp>
        <p:nvSpPr>
          <p:cNvPr id="3" name="Textplatzhalter 2"/>
          <p:cNvSpPr>
            <a:spLocks noGrp="1"/>
          </p:cNvSpPr>
          <p:nvPr>
            <p:ph type="body" idx="1"/>
          </p:nvPr>
        </p:nvSpPr>
        <p:spPr>
          <a:xfrm>
            <a:off x="889795" y="1435100"/>
            <a:ext cx="5157787" cy="823912"/>
          </a:xfrm>
        </p:spPr>
        <p:txBody>
          <a:bodyPr>
            <a:normAutofit/>
          </a:bodyPr>
          <a:lstStyle/>
          <a:p>
            <a:r>
              <a:rPr lang="de-CH" sz="2800" dirty="0" err="1"/>
              <a:t>Stereolithografieverfahren</a:t>
            </a:r>
            <a:endParaRPr lang="de-CH" sz="2800" dirty="0"/>
          </a:p>
        </p:txBody>
      </p:sp>
      <p:sp>
        <p:nvSpPr>
          <p:cNvPr id="4" name="Inhaltsplatzhalter 3"/>
          <p:cNvSpPr>
            <a:spLocks noGrp="1"/>
          </p:cNvSpPr>
          <p:nvPr>
            <p:ph sz="half" idx="2"/>
          </p:nvPr>
        </p:nvSpPr>
        <p:spPr>
          <a:xfrm>
            <a:off x="889794" y="2298700"/>
            <a:ext cx="5157787" cy="3684588"/>
          </a:xfrm>
        </p:spPr>
        <p:txBody>
          <a:bodyPr/>
          <a:lstStyle/>
          <a:p>
            <a:pPr marL="0" indent="0">
              <a:buNone/>
            </a:pPr>
            <a:r>
              <a:rPr lang="de-CH" dirty="0"/>
              <a:t>Ein Laserstrahl härtet Schicht für Schicht flüssiges Polymer (Kunststoff) aus.</a:t>
            </a:r>
          </a:p>
        </p:txBody>
      </p:sp>
      <p:pic>
        <p:nvPicPr>
          <p:cNvPr id="7" name="Grafik 6">
            <a:hlinkClick r:id="rId2"/>
          </p:cNvPr>
          <p:cNvPicPr>
            <a:picLocks noChangeAspect="1"/>
          </p:cNvPicPr>
          <p:nvPr/>
        </p:nvPicPr>
        <p:blipFill>
          <a:blip r:embed="rId3"/>
          <a:stretch>
            <a:fillRect/>
          </a:stretch>
        </p:blipFill>
        <p:spPr>
          <a:xfrm>
            <a:off x="6097588" y="795866"/>
            <a:ext cx="5483701" cy="5232401"/>
          </a:xfrm>
          <a:prstGeom prst="rect">
            <a:avLst/>
          </a:prstGeom>
        </p:spPr>
      </p:pic>
      <p:pic>
        <p:nvPicPr>
          <p:cNvPr id="8" name="Grafik 7">
            <a:hlinkClick r:id="rId4"/>
          </p:cNvPr>
          <p:cNvPicPr>
            <a:picLocks noChangeAspect="1"/>
          </p:cNvPicPr>
          <p:nvPr/>
        </p:nvPicPr>
        <p:blipFill>
          <a:blip r:embed="rId5"/>
          <a:stretch>
            <a:fillRect/>
          </a:stretch>
        </p:blipFill>
        <p:spPr>
          <a:xfrm>
            <a:off x="889794" y="3821113"/>
            <a:ext cx="2757409" cy="2162175"/>
          </a:xfrm>
          <a:prstGeom prst="rect">
            <a:avLst/>
          </a:prstGeom>
        </p:spPr>
      </p:pic>
      <p:sp>
        <p:nvSpPr>
          <p:cNvPr id="9" name="Interaktive Schaltfläche: Video 8">
            <a:hlinkClick r:id="rId6" highlightClick="1"/>
          </p:cNvPr>
          <p:cNvSpPr/>
          <p:nvPr/>
        </p:nvSpPr>
        <p:spPr>
          <a:xfrm>
            <a:off x="4199467" y="5249333"/>
            <a:ext cx="1219200" cy="733955"/>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517128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649705"/>
            <a:ext cx="10351168" cy="1443790"/>
          </a:xfrm>
        </p:spPr>
        <p:txBody>
          <a:bodyPr>
            <a:normAutofit/>
          </a:bodyPr>
          <a:lstStyle/>
          <a:p>
            <a:r>
              <a:rPr lang="de-CH" sz="3100" b="1" dirty="0"/>
              <a:t>Stereolithografie</a:t>
            </a:r>
            <a:br>
              <a:rPr lang="de-CH" dirty="0"/>
            </a:br>
            <a:r>
              <a:rPr lang="de-CH" sz="2400" dirty="0"/>
              <a:t>Werkstoff: Epoxidharz</a:t>
            </a:r>
            <a:br>
              <a:rPr lang="de-CH" sz="2400" dirty="0"/>
            </a:br>
            <a:r>
              <a:rPr lang="de-CH" sz="2400" dirty="0"/>
              <a:t>Druckkopf: Laserstrahl (kann von oben oder unten geführt werden)</a:t>
            </a:r>
          </a:p>
        </p:txBody>
      </p:sp>
      <p:pic>
        <p:nvPicPr>
          <p:cNvPr id="5" name="Grafik 4"/>
          <p:cNvPicPr>
            <a:picLocks noChangeAspect="1"/>
          </p:cNvPicPr>
          <p:nvPr/>
        </p:nvPicPr>
        <p:blipFill>
          <a:blip r:embed="rId2"/>
          <a:stretch>
            <a:fillRect/>
          </a:stretch>
        </p:blipFill>
        <p:spPr>
          <a:xfrm>
            <a:off x="525381" y="2340391"/>
            <a:ext cx="2719712" cy="3780476"/>
          </a:xfrm>
          <a:prstGeom prst="rect">
            <a:avLst/>
          </a:prstGeom>
        </p:spPr>
      </p:pic>
      <p:pic>
        <p:nvPicPr>
          <p:cNvPr id="6" name="Grafik 5"/>
          <p:cNvPicPr>
            <a:picLocks noChangeAspect="1"/>
          </p:cNvPicPr>
          <p:nvPr/>
        </p:nvPicPr>
        <p:blipFill>
          <a:blip r:embed="rId3"/>
          <a:stretch>
            <a:fillRect/>
          </a:stretch>
        </p:blipFill>
        <p:spPr>
          <a:xfrm>
            <a:off x="3344784" y="2340391"/>
            <a:ext cx="2684789" cy="3763089"/>
          </a:xfrm>
          <a:prstGeom prst="rect">
            <a:avLst/>
          </a:prstGeom>
        </p:spPr>
      </p:pic>
      <p:pic>
        <p:nvPicPr>
          <p:cNvPr id="7" name="Grafik 6"/>
          <p:cNvPicPr>
            <a:picLocks noChangeAspect="1"/>
          </p:cNvPicPr>
          <p:nvPr/>
        </p:nvPicPr>
        <p:blipFill>
          <a:blip r:embed="rId4"/>
          <a:stretch>
            <a:fillRect/>
          </a:stretch>
        </p:blipFill>
        <p:spPr>
          <a:xfrm>
            <a:off x="6149731" y="2340391"/>
            <a:ext cx="2683455" cy="3763089"/>
          </a:xfrm>
          <a:prstGeom prst="rect">
            <a:avLst/>
          </a:prstGeom>
        </p:spPr>
      </p:pic>
      <p:pic>
        <p:nvPicPr>
          <p:cNvPr id="8" name="Grafik 7"/>
          <p:cNvPicPr>
            <a:picLocks noChangeAspect="1"/>
          </p:cNvPicPr>
          <p:nvPr/>
        </p:nvPicPr>
        <p:blipFill>
          <a:blip r:embed="rId5"/>
          <a:stretch>
            <a:fillRect/>
          </a:stretch>
        </p:blipFill>
        <p:spPr>
          <a:xfrm>
            <a:off x="8953344" y="2340391"/>
            <a:ext cx="2736929" cy="3811385"/>
          </a:xfrm>
          <a:prstGeom prst="rect">
            <a:avLst/>
          </a:prstGeom>
        </p:spPr>
      </p:pic>
    </p:spTree>
    <p:extLst>
      <p:ext uri="{BB962C8B-B14F-4D97-AF65-F5344CB8AC3E}">
        <p14:creationId xmlns:p14="http://schemas.microsoft.com/office/powerpoint/2010/main" val="1924944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3D-Druckverfahren</a:t>
            </a:r>
          </a:p>
        </p:txBody>
      </p:sp>
      <p:sp>
        <p:nvSpPr>
          <p:cNvPr id="3" name="Textplatzhalter 2"/>
          <p:cNvSpPr>
            <a:spLocks noGrp="1"/>
          </p:cNvSpPr>
          <p:nvPr>
            <p:ph type="body" idx="1"/>
          </p:nvPr>
        </p:nvSpPr>
        <p:spPr>
          <a:xfrm>
            <a:off x="889795" y="1435100"/>
            <a:ext cx="5157787" cy="823912"/>
          </a:xfrm>
        </p:spPr>
        <p:txBody>
          <a:bodyPr>
            <a:normAutofit/>
          </a:bodyPr>
          <a:lstStyle/>
          <a:p>
            <a:r>
              <a:rPr lang="de-CH" sz="2800" dirty="0"/>
              <a:t>3D </a:t>
            </a:r>
            <a:r>
              <a:rPr lang="de-CH" sz="2800" dirty="0" err="1"/>
              <a:t>Lasersintering</a:t>
            </a:r>
            <a:endParaRPr lang="de-CH" sz="2800" dirty="0"/>
          </a:p>
        </p:txBody>
      </p:sp>
      <p:sp>
        <p:nvSpPr>
          <p:cNvPr id="4" name="Inhaltsplatzhalter 3"/>
          <p:cNvSpPr>
            <a:spLocks noGrp="1"/>
          </p:cNvSpPr>
          <p:nvPr>
            <p:ph sz="half" idx="2"/>
          </p:nvPr>
        </p:nvSpPr>
        <p:spPr>
          <a:xfrm>
            <a:off x="889794" y="2298700"/>
            <a:ext cx="5157787" cy="2103967"/>
          </a:xfrm>
        </p:spPr>
        <p:txBody>
          <a:bodyPr>
            <a:normAutofit lnSpcReduction="10000"/>
          </a:bodyPr>
          <a:lstStyle/>
          <a:p>
            <a:pPr marL="0" indent="0">
              <a:buNone/>
            </a:pPr>
            <a:r>
              <a:rPr lang="de-CH" sz="2400" dirty="0"/>
              <a:t>An einer voraus erzeugten Pulverschicht wird eine Objektgeometrie an dieser Schicht mit einem Laserstrahl «zusammengebacken».</a:t>
            </a:r>
          </a:p>
          <a:p>
            <a:pPr marL="0" indent="0">
              <a:buNone/>
            </a:pPr>
            <a:r>
              <a:rPr lang="de-CH" sz="2400" dirty="0"/>
              <a:t>Der Prozess wiederholt sich Schicht für Schicht.</a:t>
            </a:r>
          </a:p>
        </p:txBody>
      </p:sp>
      <p:pic>
        <p:nvPicPr>
          <p:cNvPr id="6" name="Grafik 5">
            <a:hlinkClick r:id="rId2"/>
          </p:cNvPr>
          <p:cNvPicPr>
            <a:picLocks noChangeAspect="1"/>
          </p:cNvPicPr>
          <p:nvPr/>
        </p:nvPicPr>
        <p:blipFill>
          <a:blip r:embed="rId3"/>
          <a:stretch>
            <a:fillRect/>
          </a:stretch>
        </p:blipFill>
        <p:spPr>
          <a:xfrm>
            <a:off x="6748770" y="1079499"/>
            <a:ext cx="4841543" cy="4627033"/>
          </a:xfrm>
          <a:prstGeom prst="rect">
            <a:avLst/>
          </a:prstGeom>
        </p:spPr>
      </p:pic>
    </p:spTree>
    <p:extLst>
      <p:ext uri="{BB962C8B-B14F-4D97-AF65-F5344CB8AC3E}">
        <p14:creationId xmlns:p14="http://schemas.microsoft.com/office/powerpoint/2010/main" val="4188012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3D-Druckverfahren</a:t>
            </a:r>
          </a:p>
        </p:txBody>
      </p:sp>
      <p:sp>
        <p:nvSpPr>
          <p:cNvPr id="3" name="Textplatzhalter 2"/>
          <p:cNvSpPr>
            <a:spLocks noGrp="1"/>
          </p:cNvSpPr>
          <p:nvPr>
            <p:ph type="body" idx="1"/>
          </p:nvPr>
        </p:nvSpPr>
        <p:spPr>
          <a:xfrm>
            <a:off x="889795" y="1435100"/>
            <a:ext cx="5157787" cy="823912"/>
          </a:xfrm>
        </p:spPr>
        <p:txBody>
          <a:bodyPr>
            <a:normAutofit/>
          </a:bodyPr>
          <a:lstStyle/>
          <a:p>
            <a:r>
              <a:rPr lang="de-CH" sz="2800" dirty="0"/>
              <a:t>3D </a:t>
            </a:r>
            <a:r>
              <a:rPr lang="de-CH" sz="2800" dirty="0" err="1"/>
              <a:t>Lasersintering</a:t>
            </a:r>
            <a:endParaRPr lang="de-CH" sz="2800" dirty="0"/>
          </a:p>
        </p:txBody>
      </p:sp>
      <p:sp>
        <p:nvSpPr>
          <p:cNvPr id="4" name="Inhaltsplatzhalter 3"/>
          <p:cNvSpPr>
            <a:spLocks noGrp="1"/>
          </p:cNvSpPr>
          <p:nvPr>
            <p:ph sz="half" idx="2"/>
          </p:nvPr>
        </p:nvSpPr>
        <p:spPr>
          <a:xfrm>
            <a:off x="889794" y="2298700"/>
            <a:ext cx="10465594" cy="1934633"/>
          </a:xfrm>
        </p:spPr>
        <p:txBody>
          <a:bodyPr>
            <a:normAutofit/>
          </a:bodyPr>
          <a:lstStyle/>
          <a:p>
            <a:pPr marL="0" indent="0">
              <a:buNone/>
            </a:pPr>
            <a:r>
              <a:rPr lang="de-CH" sz="2400" dirty="0"/>
              <a:t>Es wird ein Pulverbett aufgetragen. Dann wird der Werkstoffstahl in Pulver aufgelegt und Mittels Laserstrahl gehärtet. Die Druckplatte senkt sich und so wird Schicht für Schicht die gewünschte Geometrie gedruckt. Anschliessen wird das Objekt vom Pulver befreit.</a:t>
            </a:r>
          </a:p>
        </p:txBody>
      </p:sp>
      <p:pic>
        <p:nvPicPr>
          <p:cNvPr id="5" name="Grafik 4"/>
          <p:cNvPicPr>
            <a:picLocks noChangeAspect="1"/>
          </p:cNvPicPr>
          <p:nvPr/>
        </p:nvPicPr>
        <p:blipFill>
          <a:blip r:embed="rId2"/>
          <a:stretch>
            <a:fillRect/>
          </a:stretch>
        </p:blipFill>
        <p:spPr>
          <a:xfrm>
            <a:off x="1014726" y="3776133"/>
            <a:ext cx="2043771" cy="2861733"/>
          </a:xfrm>
          <a:prstGeom prst="rect">
            <a:avLst/>
          </a:prstGeom>
        </p:spPr>
      </p:pic>
      <p:pic>
        <p:nvPicPr>
          <p:cNvPr id="7" name="Grafik 6"/>
          <p:cNvPicPr>
            <a:picLocks noChangeAspect="1"/>
          </p:cNvPicPr>
          <p:nvPr/>
        </p:nvPicPr>
        <p:blipFill>
          <a:blip r:embed="rId3"/>
          <a:stretch>
            <a:fillRect/>
          </a:stretch>
        </p:blipFill>
        <p:spPr>
          <a:xfrm>
            <a:off x="3537000" y="3776133"/>
            <a:ext cx="2053116" cy="2861733"/>
          </a:xfrm>
          <a:prstGeom prst="rect">
            <a:avLst/>
          </a:prstGeom>
        </p:spPr>
      </p:pic>
      <p:pic>
        <p:nvPicPr>
          <p:cNvPr id="8" name="Grafik 7"/>
          <p:cNvPicPr>
            <a:picLocks noChangeAspect="1"/>
          </p:cNvPicPr>
          <p:nvPr/>
        </p:nvPicPr>
        <p:blipFill>
          <a:blip r:embed="rId4"/>
          <a:stretch>
            <a:fillRect/>
          </a:stretch>
        </p:blipFill>
        <p:spPr>
          <a:xfrm>
            <a:off x="6042091" y="3776133"/>
            <a:ext cx="2063614" cy="2861734"/>
          </a:xfrm>
          <a:prstGeom prst="rect">
            <a:avLst/>
          </a:prstGeom>
        </p:spPr>
      </p:pic>
      <p:pic>
        <p:nvPicPr>
          <p:cNvPr id="9" name="Grafik 8"/>
          <p:cNvPicPr>
            <a:picLocks noChangeAspect="1"/>
          </p:cNvPicPr>
          <p:nvPr/>
        </p:nvPicPr>
        <p:blipFill>
          <a:blip r:embed="rId4"/>
          <a:stretch>
            <a:fillRect/>
          </a:stretch>
        </p:blipFill>
        <p:spPr>
          <a:xfrm>
            <a:off x="8568479" y="3824155"/>
            <a:ext cx="2028984" cy="2813711"/>
          </a:xfrm>
          <a:prstGeom prst="rect">
            <a:avLst/>
          </a:prstGeom>
        </p:spPr>
      </p:pic>
    </p:spTree>
    <p:extLst>
      <p:ext uri="{BB962C8B-B14F-4D97-AF65-F5344CB8AC3E}">
        <p14:creationId xmlns:p14="http://schemas.microsoft.com/office/powerpoint/2010/main" val="1840622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3D-Druckverfahren</a:t>
            </a:r>
          </a:p>
        </p:txBody>
      </p:sp>
      <p:sp>
        <p:nvSpPr>
          <p:cNvPr id="3" name="Textplatzhalter 2"/>
          <p:cNvSpPr>
            <a:spLocks noGrp="1"/>
          </p:cNvSpPr>
          <p:nvPr>
            <p:ph type="body" idx="1"/>
          </p:nvPr>
        </p:nvSpPr>
        <p:spPr>
          <a:xfrm>
            <a:off x="939801" y="1170782"/>
            <a:ext cx="5157787" cy="823912"/>
          </a:xfrm>
        </p:spPr>
        <p:txBody>
          <a:bodyPr>
            <a:normAutofit/>
          </a:bodyPr>
          <a:lstStyle/>
          <a:p>
            <a:r>
              <a:rPr lang="de-CH" sz="2800" dirty="0"/>
              <a:t>3D </a:t>
            </a:r>
            <a:r>
              <a:rPr lang="de-CH" sz="2800" dirty="0" err="1"/>
              <a:t>Lasersintering</a:t>
            </a:r>
            <a:endParaRPr lang="de-CH" sz="2800" dirty="0"/>
          </a:p>
        </p:txBody>
      </p:sp>
      <p:sp>
        <p:nvSpPr>
          <p:cNvPr id="4" name="Inhaltsplatzhalter 3"/>
          <p:cNvSpPr>
            <a:spLocks noGrp="1"/>
          </p:cNvSpPr>
          <p:nvPr>
            <p:ph sz="half" idx="2"/>
          </p:nvPr>
        </p:nvSpPr>
        <p:spPr>
          <a:xfrm>
            <a:off x="923660" y="2010839"/>
            <a:ext cx="10465594" cy="1934633"/>
          </a:xfrm>
        </p:spPr>
        <p:txBody>
          <a:bodyPr>
            <a:normAutofit/>
          </a:bodyPr>
          <a:lstStyle/>
          <a:p>
            <a:pPr marL="0" indent="0">
              <a:buNone/>
            </a:pPr>
            <a:r>
              <a:rPr lang="de-CH" sz="2400" dirty="0"/>
              <a:t>Werkstoffe: Polyamide oder andere Kunststoffe, Keramik- oder Metallpulver</a:t>
            </a:r>
          </a:p>
          <a:p>
            <a:pPr marL="0" indent="0">
              <a:buNone/>
            </a:pPr>
            <a:r>
              <a:rPr lang="de-CH" sz="2400" dirty="0"/>
              <a:t>Wenn nötig, kann das Werkstück noch mit der Fräse nachbearbeitet werden. Von Hand kann das Werkstück noch auf Hochglanz poliert werden.</a:t>
            </a:r>
          </a:p>
        </p:txBody>
      </p:sp>
      <p:pic>
        <p:nvPicPr>
          <p:cNvPr id="6" name="Grafik 5"/>
          <p:cNvPicPr>
            <a:picLocks noChangeAspect="1"/>
          </p:cNvPicPr>
          <p:nvPr/>
        </p:nvPicPr>
        <p:blipFill>
          <a:blip r:embed="rId2"/>
          <a:stretch>
            <a:fillRect/>
          </a:stretch>
        </p:blipFill>
        <p:spPr>
          <a:xfrm>
            <a:off x="889794" y="3266016"/>
            <a:ext cx="2235611" cy="3134784"/>
          </a:xfrm>
          <a:prstGeom prst="rect">
            <a:avLst/>
          </a:prstGeom>
        </p:spPr>
      </p:pic>
      <p:pic>
        <p:nvPicPr>
          <p:cNvPr id="10" name="Grafik 9"/>
          <p:cNvPicPr>
            <a:picLocks noChangeAspect="1"/>
          </p:cNvPicPr>
          <p:nvPr/>
        </p:nvPicPr>
        <p:blipFill>
          <a:blip r:embed="rId3"/>
          <a:stretch>
            <a:fillRect/>
          </a:stretch>
        </p:blipFill>
        <p:spPr>
          <a:xfrm>
            <a:off x="3468688" y="3266016"/>
            <a:ext cx="2240531" cy="3134784"/>
          </a:xfrm>
          <a:prstGeom prst="rect">
            <a:avLst/>
          </a:prstGeom>
        </p:spPr>
      </p:pic>
      <p:pic>
        <p:nvPicPr>
          <p:cNvPr id="11" name="Grafik 10"/>
          <p:cNvPicPr>
            <a:picLocks noChangeAspect="1"/>
          </p:cNvPicPr>
          <p:nvPr/>
        </p:nvPicPr>
        <p:blipFill>
          <a:blip r:embed="rId4"/>
          <a:stretch>
            <a:fillRect/>
          </a:stretch>
        </p:blipFill>
        <p:spPr>
          <a:xfrm>
            <a:off x="5952980" y="3266016"/>
            <a:ext cx="2245792" cy="3134784"/>
          </a:xfrm>
          <a:prstGeom prst="rect">
            <a:avLst/>
          </a:prstGeom>
        </p:spPr>
      </p:pic>
      <p:pic>
        <p:nvPicPr>
          <p:cNvPr id="12" name="Grafik 11"/>
          <p:cNvPicPr>
            <a:picLocks noChangeAspect="1"/>
          </p:cNvPicPr>
          <p:nvPr/>
        </p:nvPicPr>
        <p:blipFill>
          <a:blip r:embed="rId5"/>
          <a:stretch>
            <a:fillRect/>
          </a:stretch>
        </p:blipFill>
        <p:spPr>
          <a:xfrm>
            <a:off x="8459467" y="3266017"/>
            <a:ext cx="2238029" cy="3134784"/>
          </a:xfrm>
          <a:prstGeom prst="rect">
            <a:avLst/>
          </a:prstGeom>
        </p:spPr>
      </p:pic>
    </p:spTree>
    <p:extLst>
      <p:ext uri="{BB962C8B-B14F-4D97-AF65-F5344CB8AC3E}">
        <p14:creationId xmlns:p14="http://schemas.microsoft.com/office/powerpoint/2010/main" val="3931029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3D-Druckverfahren</a:t>
            </a:r>
          </a:p>
        </p:txBody>
      </p:sp>
      <p:sp>
        <p:nvSpPr>
          <p:cNvPr id="3" name="Textplatzhalter 2"/>
          <p:cNvSpPr>
            <a:spLocks noGrp="1"/>
          </p:cNvSpPr>
          <p:nvPr>
            <p:ph type="body" idx="1"/>
          </p:nvPr>
        </p:nvSpPr>
        <p:spPr>
          <a:xfrm>
            <a:off x="939801" y="1170782"/>
            <a:ext cx="5157787" cy="823912"/>
          </a:xfrm>
        </p:spPr>
        <p:txBody>
          <a:bodyPr>
            <a:normAutofit/>
          </a:bodyPr>
          <a:lstStyle/>
          <a:p>
            <a:r>
              <a:rPr lang="de-CH" sz="2800" dirty="0"/>
              <a:t>Kunststoffschmelzverfahren</a:t>
            </a:r>
          </a:p>
        </p:txBody>
      </p:sp>
      <p:sp>
        <p:nvSpPr>
          <p:cNvPr id="4" name="Inhaltsplatzhalter 3"/>
          <p:cNvSpPr>
            <a:spLocks noGrp="1"/>
          </p:cNvSpPr>
          <p:nvPr>
            <p:ph sz="half" idx="2"/>
          </p:nvPr>
        </p:nvSpPr>
        <p:spPr>
          <a:xfrm>
            <a:off x="923660" y="2010840"/>
            <a:ext cx="3817673" cy="1629828"/>
          </a:xfrm>
        </p:spPr>
        <p:txBody>
          <a:bodyPr>
            <a:normAutofit/>
          </a:bodyPr>
          <a:lstStyle/>
          <a:p>
            <a:pPr marL="0" indent="0">
              <a:buNone/>
            </a:pPr>
            <a:r>
              <a:rPr lang="de-CH" sz="2400" dirty="0"/>
              <a:t>Schicht für Schicht wird geschmolzener Kunststoff (PLA /ABS) aufgetragen.</a:t>
            </a:r>
          </a:p>
        </p:txBody>
      </p:sp>
      <p:pic>
        <p:nvPicPr>
          <p:cNvPr id="5" name="Grafik 4">
            <a:hlinkClick r:id="rId2"/>
          </p:cNvPr>
          <p:cNvPicPr>
            <a:picLocks noChangeAspect="1"/>
          </p:cNvPicPr>
          <p:nvPr/>
        </p:nvPicPr>
        <p:blipFill>
          <a:blip r:embed="rId3"/>
          <a:stretch>
            <a:fillRect/>
          </a:stretch>
        </p:blipFill>
        <p:spPr>
          <a:xfrm>
            <a:off x="6170437" y="799112"/>
            <a:ext cx="5284964" cy="5093688"/>
          </a:xfrm>
          <a:prstGeom prst="rect">
            <a:avLst/>
          </a:prstGeom>
        </p:spPr>
      </p:pic>
      <p:sp>
        <p:nvSpPr>
          <p:cNvPr id="7" name="Interaktive Schaltfläche: Video 6">
            <a:hlinkClick r:id="rId4" highlightClick="1"/>
          </p:cNvPr>
          <p:cNvSpPr/>
          <p:nvPr/>
        </p:nvSpPr>
        <p:spPr>
          <a:xfrm>
            <a:off x="1134533" y="4504267"/>
            <a:ext cx="1303867" cy="79586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831573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3D-Druckverfahren</a:t>
            </a:r>
          </a:p>
        </p:txBody>
      </p:sp>
      <p:sp>
        <p:nvSpPr>
          <p:cNvPr id="3" name="Textplatzhalter 2"/>
          <p:cNvSpPr>
            <a:spLocks noGrp="1"/>
          </p:cNvSpPr>
          <p:nvPr>
            <p:ph type="body" idx="1"/>
          </p:nvPr>
        </p:nvSpPr>
        <p:spPr>
          <a:xfrm>
            <a:off x="889794" y="1278732"/>
            <a:ext cx="5157787" cy="823912"/>
          </a:xfrm>
        </p:spPr>
        <p:txBody>
          <a:bodyPr>
            <a:normAutofit/>
          </a:bodyPr>
          <a:lstStyle/>
          <a:p>
            <a:r>
              <a:rPr lang="de-CH" sz="2800" dirty="0"/>
              <a:t>Kunststoffschmelzverfahren</a:t>
            </a:r>
          </a:p>
        </p:txBody>
      </p:sp>
      <p:sp>
        <p:nvSpPr>
          <p:cNvPr id="4" name="Inhaltsplatzhalter 3"/>
          <p:cNvSpPr>
            <a:spLocks noGrp="1"/>
          </p:cNvSpPr>
          <p:nvPr>
            <p:ph sz="half" idx="2"/>
          </p:nvPr>
        </p:nvSpPr>
        <p:spPr>
          <a:xfrm>
            <a:off x="1014726" y="2102644"/>
            <a:ext cx="10465594" cy="1934633"/>
          </a:xfrm>
        </p:spPr>
        <p:txBody>
          <a:bodyPr>
            <a:normAutofit/>
          </a:bodyPr>
          <a:lstStyle/>
          <a:p>
            <a:pPr marL="0" indent="0">
              <a:lnSpc>
                <a:spcPct val="100000"/>
              </a:lnSpc>
              <a:buNone/>
            </a:pPr>
            <a:r>
              <a:rPr lang="de-CH" sz="2400" dirty="0"/>
              <a:t>Das Material ist ein </a:t>
            </a:r>
            <a:r>
              <a:rPr lang="de-CH" sz="2400" dirty="0" err="1"/>
              <a:t>Kunstoff</a:t>
            </a:r>
            <a:r>
              <a:rPr lang="de-CH" sz="2400" dirty="0"/>
              <a:t> und in verschiedenen Farben erhältlich. Der Kunststoff wird zum Druckkopf geführt. Der Druckkopf ist eine Düse, die erhitzt wird. Der erhitze Kunststoff wird dann in der gewünschten Form auf der Druckplatte aufgetragen. Schicht für Schicht wiederholt sich dieser Vorgang.</a:t>
            </a:r>
          </a:p>
        </p:txBody>
      </p:sp>
      <p:pic>
        <p:nvPicPr>
          <p:cNvPr id="6" name="Grafik 5"/>
          <p:cNvPicPr>
            <a:picLocks noChangeAspect="1"/>
          </p:cNvPicPr>
          <p:nvPr/>
        </p:nvPicPr>
        <p:blipFill>
          <a:blip r:embed="rId2"/>
          <a:stretch>
            <a:fillRect/>
          </a:stretch>
        </p:blipFill>
        <p:spPr>
          <a:xfrm>
            <a:off x="1014726" y="3820650"/>
            <a:ext cx="2016341" cy="2817135"/>
          </a:xfrm>
          <a:prstGeom prst="rect">
            <a:avLst/>
          </a:prstGeom>
        </p:spPr>
      </p:pic>
      <p:pic>
        <p:nvPicPr>
          <p:cNvPr id="10" name="Grafik 9"/>
          <p:cNvPicPr>
            <a:picLocks noChangeAspect="1"/>
          </p:cNvPicPr>
          <p:nvPr/>
        </p:nvPicPr>
        <p:blipFill>
          <a:blip r:embed="rId3"/>
          <a:stretch>
            <a:fillRect/>
          </a:stretch>
        </p:blipFill>
        <p:spPr>
          <a:xfrm>
            <a:off x="3426933" y="3820650"/>
            <a:ext cx="2009075" cy="2817135"/>
          </a:xfrm>
          <a:prstGeom prst="rect">
            <a:avLst/>
          </a:prstGeom>
        </p:spPr>
      </p:pic>
      <p:pic>
        <p:nvPicPr>
          <p:cNvPr id="11" name="Grafik 10"/>
          <p:cNvPicPr>
            <a:picLocks noChangeAspect="1"/>
          </p:cNvPicPr>
          <p:nvPr/>
        </p:nvPicPr>
        <p:blipFill>
          <a:blip r:embed="rId4"/>
          <a:stretch>
            <a:fillRect/>
          </a:stretch>
        </p:blipFill>
        <p:spPr>
          <a:xfrm>
            <a:off x="5831874" y="3820650"/>
            <a:ext cx="2010584" cy="2817135"/>
          </a:xfrm>
          <a:prstGeom prst="rect">
            <a:avLst/>
          </a:prstGeom>
        </p:spPr>
      </p:pic>
      <p:pic>
        <p:nvPicPr>
          <p:cNvPr id="12" name="Grafik 11"/>
          <p:cNvPicPr>
            <a:picLocks noChangeAspect="1"/>
          </p:cNvPicPr>
          <p:nvPr/>
        </p:nvPicPr>
        <p:blipFill>
          <a:blip r:embed="rId5"/>
          <a:stretch>
            <a:fillRect/>
          </a:stretch>
        </p:blipFill>
        <p:spPr>
          <a:xfrm>
            <a:off x="8415741" y="3820650"/>
            <a:ext cx="2020662" cy="2817135"/>
          </a:xfrm>
          <a:prstGeom prst="rect">
            <a:avLst/>
          </a:prstGeom>
        </p:spPr>
      </p:pic>
      <p:pic>
        <p:nvPicPr>
          <p:cNvPr id="13" name="Grafik 12"/>
          <p:cNvPicPr>
            <a:picLocks noChangeAspect="1"/>
          </p:cNvPicPr>
          <p:nvPr/>
        </p:nvPicPr>
        <p:blipFill>
          <a:blip r:embed="rId5"/>
          <a:stretch>
            <a:fillRect/>
          </a:stretch>
        </p:blipFill>
        <p:spPr>
          <a:xfrm>
            <a:off x="8568141" y="3973050"/>
            <a:ext cx="2020662" cy="2817135"/>
          </a:xfrm>
          <a:prstGeom prst="rect">
            <a:avLst/>
          </a:prstGeom>
        </p:spPr>
      </p:pic>
    </p:spTree>
    <p:extLst>
      <p:ext uri="{BB962C8B-B14F-4D97-AF65-F5344CB8AC3E}">
        <p14:creationId xmlns:p14="http://schemas.microsoft.com/office/powerpoint/2010/main" val="1075892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3D-Druckverfahren</a:t>
            </a:r>
          </a:p>
        </p:txBody>
      </p:sp>
      <p:sp>
        <p:nvSpPr>
          <p:cNvPr id="3" name="Textplatzhalter 2"/>
          <p:cNvSpPr>
            <a:spLocks noGrp="1"/>
          </p:cNvSpPr>
          <p:nvPr>
            <p:ph type="body" idx="1"/>
          </p:nvPr>
        </p:nvSpPr>
        <p:spPr>
          <a:xfrm>
            <a:off x="889794" y="1278732"/>
            <a:ext cx="5157787" cy="823912"/>
          </a:xfrm>
        </p:spPr>
        <p:txBody>
          <a:bodyPr>
            <a:normAutofit/>
          </a:bodyPr>
          <a:lstStyle/>
          <a:p>
            <a:r>
              <a:rPr lang="de-CH" sz="2800" dirty="0"/>
              <a:t>3D-Bio-Drucker</a:t>
            </a:r>
          </a:p>
        </p:txBody>
      </p:sp>
      <p:sp>
        <p:nvSpPr>
          <p:cNvPr id="4" name="Inhaltsplatzhalter 3"/>
          <p:cNvSpPr>
            <a:spLocks noGrp="1"/>
          </p:cNvSpPr>
          <p:nvPr>
            <p:ph sz="half" idx="2"/>
          </p:nvPr>
        </p:nvSpPr>
        <p:spPr>
          <a:xfrm>
            <a:off x="1014726" y="2102644"/>
            <a:ext cx="3286341" cy="1927489"/>
          </a:xfrm>
        </p:spPr>
        <p:txBody>
          <a:bodyPr>
            <a:normAutofit/>
          </a:bodyPr>
          <a:lstStyle/>
          <a:p>
            <a:pPr marL="0" indent="0">
              <a:lnSpc>
                <a:spcPct val="100000"/>
              </a:lnSpc>
              <a:buNone/>
            </a:pPr>
            <a:r>
              <a:rPr lang="de-CH" sz="2400" dirty="0"/>
              <a:t>Ein </a:t>
            </a:r>
            <a:r>
              <a:rPr lang="de-CH" sz="2400" dirty="0" err="1"/>
              <a:t>Extrudierer</a:t>
            </a:r>
            <a:r>
              <a:rPr lang="de-CH" sz="2400" dirty="0"/>
              <a:t> baut Formen aus Zellmasse auf und platziert Zellen darin</a:t>
            </a:r>
          </a:p>
        </p:txBody>
      </p:sp>
      <p:pic>
        <p:nvPicPr>
          <p:cNvPr id="5" name="Grafik 4">
            <a:hlinkClick r:id="rId2"/>
          </p:cNvPr>
          <p:cNvPicPr>
            <a:picLocks noChangeAspect="1"/>
          </p:cNvPicPr>
          <p:nvPr/>
        </p:nvPicPr>
        <p:blipFill>
          <a:blip r:embed="rId3"/>
          <a:stretch>
            <a:fillRect/>
          </a:stretch>
        </p:blipFill>
        <p:spPr>
          <a:xfrm>
            <a:off x="5884647" y="2102644"/>
            <a:ext cx="3963674" cy="3800391"/>
          </a:xfrm>
          <a:prstGeom prst="rect">
            <a:avLst/>
          </a:prstGeom>
        </p:spPr>
      </p:pic>
      <p:sp>
        <p:nvSpPr>
          <p:cNvPr id="7" name="Interaktive Schaltfläche: Video 6">
            <a:hlinkClick r:id="rId2" highlightClick="1"/>
          </p:cNvPr>
          <p:cNvSpPr/>
          <p:nvPr/>
        </p:nvSpPr>
        <p:spPr>
          <a:xfrm>
            <a:off x="3505200" y="5181600"/>
            <a:ext cx="1100667" cy="81280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Interaktive Schaltfläche: Video 7">
            <a:hlinkClick r:id="rId4" highlightClick="1"/>
          </p:cNvPr>
          <p:cNvSpPr/>
          <p:nvPr/>
        </p:nvSpPr>
        <p:spPr>
          <a:xfrm>
            <a:off x="1014726" y="4442089"/>
            <a:ext cx="1659466" cy="1552311"/>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a:t>TEDx</a:t>
            </a:r>
            <a:endParaRPr lang="de-CH" dirty="0"/>
          </a:p>
          <a:p>
            <a:pPr algn="ctr"/>
            <a:r>
              <a:rPr lang="de-CH" dirty="0" err="1"/>
              <a:t>SamWadsworth</a:t>
            </a:r>
            <a:endParaRPr lang="de-CH" dirty="0"/>
          </a:p>
        </p:txBody>
      </p:sp>
      <p:sp>
        <p:nvSpPr>
          <p:cNvPr id="9" name="Interaktive Schaltfläche: Video 8">
            <a:hlinkClick r:id="rId5" highlightClick="1"/>
          </p:cNvPr>
          <p:cNvSpPr/>
          <p:nvPr/>
        </p:nvSpPr>
        <p:spPr>
          <a:xfrm>
            <a:off x="3505200" y="3539067"/>
            <a:ext cx="1100667" cy="903022"/>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112332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3D-Druckverfahren</a:t>
            </a:r>
          </a:p>
        </p:txBody>
      </p:sp>
      <p:sp>
        <p:nvSpPr>
          <p:cNvPr id="3" name="Textplatzhalter 2"/>
          <p:cNvSpPr>
            <a:spLocks noGrp="1"/>
          </p:cNvSpPr>
          <p:nvPr>
            <p:ph type="body" idx="1"/>
          </p:nvPr>
        </p:nvSpPr>
        <p:spPr>
          <a:xfrm>
            <a:off x="889794" y="1278732"/>
            <a:ext cx="5157787" cy="823912"/>
          </a:xfrm>
        </p:spPr>
        <p:txBody>
          <a:bodyPr>
            <a:normAutofit/>
          </a:bodyPr>
          <a:lstStyle/>
          <a:p>
            <a:r>
              <a:rPr lang="de-CH" sz="2800" dirty="0"/>
              <a:t>3D-Bio-Drucker</a:t>
            </a:r>
          </a:p>
        </p:txBody>
      </p:sp>
      <p:sp>
        <p:nvSpPr>
          <p:cNvPr id="4" name="Inhaltsplatzhalter 3"/>
          <p:cNvSpPr>
            <a:spLocks noGrp="1"/>
          </p:cNvSpPr>
          <p:nvPr>
            <p:ph sz="half" idx="2"/>
          </p:nvPr>
        </p:nvSpPr>
        <p:spPr>
          <a:xfrm>
            <a:off x="1014726" y="2102644"/>
            <a:ext cx="10465594" cy="1934633"/>
          </a:xfrm>
        </p:spPr>
        <p:txBody>
          <a:bodyPr>
            <a:normAutofit fontScale="92500" lnSpcReduction="10000"/>
          </a:bodyPr>
          <a:lstStyle/>
          <a:p>
            <a:pPr marL="0" indent="0">
              <a:lnSpc>
                <a:spcPct val="110000"/>
              </a:lnSpc>
              <a:buNone/>
            </a:pPr>
            <a:r>
              <a:rPr lang="de-CH" sz="2400" dirty="0"/>
              <a:t>Hier ein Beispiel der Organspende. Es ist ein schichtweiser Aufbau von Gewebe mit Hilfe von körpereigenen Zellen. Das Druckmaterial ist sogenannte „</a:t>
            </a:r>
            <a:r>
              <a:rPr lang="de-CH" sz="2400" dirty="0" err="1"/>
              <a:t>Biotinte</a:t>
            </a:r>
            <a:r>
              <a:rPr lang="de-CH" sz="2400" dirty="0"/>
              <a:t>“. Diese „</a:t>
            </a:r>
            <a:r>
              <a:rPr lang="de-CH" sz="2400" dirty="0" err="1"/>
              <a:t>Biotinte</a:t>
            </a:r>
            <a:r>
              <a:rPr lang="de-CH" sz="2400" dirty="0"/>
              <a:t>“ besteht aus Stammzellen aus dem Knochenmark oder Fettgewebe.  Der Drucker hat 2 Druckköpfe. Der eine druckt Zellen, der andere ein Gel. Allerdings nur sehr begrenzt möglich..</a:t>
            </a:r>
          </a:p>
        </p:txBody>
      </p:sp>
      <p:pic>
        <p:nvPicPr>
          <p:cNvPr id="5" name="Grafik 4"/>
          <p:cNvPicPr>
            <a:picLocks noChangeAspect="1"/>
          </p:cNvPicPr>
          <p:nvPr/>
        </p:nvPicPr>
        <p:blipFill>
          <a:blip r:embed="rId2"/>
          <a:stretch>
            <a:fillRect/>
          </a:stretch>
        </p:blipFill>
        <p:spPr>
          <a:xfrm>
            <a:off x="1014726" y="3895056"/>
            <a:ext cx="1965997" cy="2742729"/>
          </a:xfrm>
          <a:prstGeom prst="rect">
            <a:avLst/>
          </a:prstGeom>
        </p:spPr>
      </p:pic>
      <p:pic>
        <p:nvPicPr>
          <p:cNvPr id="7" name="Grafik 6"/>
          <p:cNvPicPr>
            <a:picLocks noChangeAspect="1"/>
          </p:cNvPicPr>
          <p:nvPr/>
        </p:nvPicPr>
        <p:blipFill>
          <a:blip r:embed="rId3"/>
          <a:stretch>
            <a:fillRect/>
          </a:stretch>
        </p:blipFill>
        <p:spPr>
          <a:xfrm>
            <a:off x="3628336" y="3923132"/>
            <a:ext cx="1953588" cy="2714653"/>
          </a:xfrm>
          <a:prstGeom prst="rect">
            <a:avLst/>
          </a:prstGeom>
        </p:spPr>
      </p:pic>
      <p:pic>
        <p:nvPicPr>
          <p:cNvPr id="8" name="Grafik 7"/>
          <p:cNvPicPr>
            <a:picLocks noChangeAspect="1"/>
          </p:cNvPicPr>
          <p:nvPr/>
        </p:nvPicPr>
        <p:blipFill>
          <a:blip r:embed="rId4"/>
          <a:stretch>
            <a:fillRect/>
          </a:stretch>
        </p:blipFill>
        <p:spPr>
          <a:xfrm>
            <a:off x="6079066" y="3923133"/>
            <a:ext cx="1951537" cy="2720762"/>
          </a:xfrm>
          <a:prstGeom prst="rect">
            <a:avLst/>
          </a:prstGeom>
        </p:spPr>
      </p:pic>
      <p:pic>
        <p:nvPicPr>
          <p:cNvPr id="9" name="Grafik 8"/>
          <p:cNvPicPr>
            <a:picLocks noChangeAspect="1"/>
          </p:cNvPicPr>
          <p:nvPr/>
        </p:nvPicPr>
        <p:blipFill>
          <a:blip r:embed="rId5"/>
          <a:stretch>
            <a:fillRect/>
          </a:stretch>
        </p:blipFill>
        <p:spPr>
          <a:xfrm>
            <a:off x="8680267" y="3923132"/>
            <a:ext cx="1972664" cy="2750297"/>
          </a:xfrm>
          <a:prstGeom prst="rect">
            <a:avLst/>
          </a:prstGeom>
        </p:spPr>
      </p:pic>
    </p:spTree>
    <p:extLst>
      <p:ext uri="{BB962C8B-B14F-4D97-AF65-F5344CB8AC3E}">
        <p14:creationId xmlns:p14="http://schemas.microsoft.com/office/powerpoint/2010/main" val="2205713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3D-Druckverfahren</a:t>
            </a:r>
          </a:p>
        </p:txBody>
      </p:sp>
      <p:sp>
        <p:nvSpPr>
          <p:cNvPr id="3" name="Textplatzhalter 2"/>
          <p:cNvSpPr>
            <a:spLocks noGrp="1"/>
          </p:cNvSpPr>
          <p:nvPr>
            <p:ph type="body" idx="1"/>
          </p:nvPr>
        </p:nvSpPr>
        <p:spPr>
          <a:xfrm>
            <a:off x="889794" y="1278732"/>
            <a:ext cx="5157787" cy="823912"/>
          </a:xfrm>
        </p:spPr>
        <p:txBody>
          <a:bodyPr>
            <a:normAutofit/>
          </a:bodyPr>
          <a:lstStyle/>
          <a:p>
            <a:r>
              <a:rPr lang="de-CH" sz="2800" dirty="0"/>
              <a:t>3D-Sand-Drucker</a:t>
            </a:r>
          </a:p>
        </p:txBody>
      </p:sp>
      <p:sp>
        <p:nvSpPr>
          <p:cNvPr id="4" name="Inhaltsplatzhalter 3"/>
          <p:cNvSpPr>
            <a:spLocks noGrp="1"/>
          </p:cNvSpPr>
          <p:nvPr>
            <p:ph sz="half" idx="2"/>
          </p:nvPr>
        </p:nvSpPr>
        <p:spPr>
          <a:xfrm>
            <a:off x="1014726" y="2102644"/>
            <a:ext cx="3286341" cy="1927489"/>
          </a:xfrm>
        </p:spPr>
        <p:txBody>
          <a:bodyPr>
            <a:normAutofit/>
          </a:bodyPr>
          <a:lstStyle/>
          <a:p>
            <a:pPr marL="0" indent="0">
              <a:lnSpc>
                <a:spcPct val="100000"/>
              </a:lnSpc>
              <a:buNone/>
            </a:pPr>
            <a:r>
              <a:rPr lang="de-CH" sz="2400" dirty="0"/>
              <a:t>Schmilzt Sand mit gebündelten Sonnenlichtstrahlen. So entsteht ein Objekt aus Glas</a:t>
            </a:r>
          </a:p>
        </p:txBody>
      </p:sp>
      <p:pic>
        <p:nvPicPr>
          <p:cNvPr id="6" name="Grafik 5">
            <a:hlinkClick r:id="rId2"/>
          </p:cNvPr>
          <p:cNvPicPr>
            <a:picLocks noChangeAspect="1"/>
          </p:cNvPicPr>
          <p:nvPr/>
        </p:nvPicPr>
        <p:blipFill>
          <a:blip r:embed="rId3"/>
          <a:stretch>
            <a:fillRect/>
          </a:stretch>
        </p:blipFill>
        <p:spPr>
          <a:xfrm>
            <a:off x="6486073" y="1690688"/>
            <a:ext cx="4430822" cy="4252912"/>
          </a:xfrm>
          <a:prstGeom prst="rect">
            <a:avLst/>
          </a:prstGeom>
        </p:spPr>
      </p:pic>
    </p:spTree>
    <p:extLst>
      <p:ext uri="{BB962C8B-B14F-4D97-AF65-F5344CB8AC3E}">
        <p14:creationId xmlns:p14="http://schemas.microsoft.com/office/powerpoint/2010/main" val="335241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499191" y="637952"/>
            <a:ext cx="9575209" cy="4124206"/>
          </a:xfrm>
          <a:prstGeom prst="rect">
            <a:avLst/>
          </a:prstGeom>
        </p:spPr>
        <p:txBody>
          <a:bodyPr wrap="square">
            <a:spAutoFit/>
          </a:bodyPr>
          <a:lstStyle/>
          <a:p>
            <a:r>
              <a:rPr lang="de-CH" sz="2800" dirty="0"/>
              <a:t>Überblick</a:t>
            </a:r>
          </a:p>
          <a:p>
            <a:endParaRPr lang="de-CH" dirty="0"/>
          </a:p>
          <a:p>
            <a:r>
              <a:rPr lang="de-CH" sz="2400" dirty="0"/>
              <a:t>Was ist 3D-Druck?</a:t>
            </a:r>
          </a:p>
          <a:p>
            <a:r>
              <a:rPr lang="de-CH" sz="2400" dirty="0"/>
              <a:t>3D-Druck ist ein Verfahren, in dem eine Maschine ein </a:t>
            </a:r>
            <a:r>
              <a:rPr lang="de-CH" sz="2400" b="1" dirty="0"/>
              <a:t>Werkstück schichtweise aufbaut</a:t>
            </a:r>
            <a:r>
              <a:rPr lang="de-CH" sz="2400" dirty="0"/>
              <a:t>. Diese Maschine nennt man 3D-Drucker.</a:t>
            </a:r>
          </a:p>
          <a:p>
            <a:r>
              <a:rPr lang="de-CH" sz="2400" dirty="0"/>
              <a:t>3D-Drucker findet man im Privatbereich, in der Industrie und in der Medizin. 3D-Druck ist ein </a:t>
            </a:r>
            <a:r>
              <a:rPr lang="de-CH" sz="2400" b="1" dirty="0"/>
              <a:t>additives Fertigungsverfahren. </a:t>
            </a:r>
          </a:p>
          <a:p>
            <a:endParaRPr lang="de-CH" sz="2400" b="1" dirty="0"/>
          </a:p>
          <a:p>
            <a:r>
              <a:rPr lang="de-CH" sz="2400" b="1" dirty="0"/>
              <a:t>Subtraktive Fertigungsverfahren</a:t>
            </a:r>
            <a:r>
              <a:rPr lang="de-CH" sz="2400" dirty="0"/>
              <a:t> hingegen gehen von einem Rohling aus, aus dem durch Spanabhebung (Fräsen, Bohren, Sägen, Feilen etc.) ein Objekt entsteht.</a:t>
            </a:r>
            <a:endParaRPr lang="de-CH" sz="2400" b="1" dirty="0"/>
          </a:p>
        </p:txBody>
      </p:sp>
    </p:spTree>
    <p:extLst>
      <p:ext uri="{BB962C8B-B14F-4D97-AF65-F5344CB8AC3E}">
        <p14:creationId xmlns:p14="http://schemas.microsoft.com/office/powerpoint/2010/main" val="1809401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3D-Druckverfahren</a:t>
            </a:r>
          </a:p>
        </p:txBody>
      </p:sp>
      <p:sp>
        <p:nvSpPr>
          <p:cNvPr id="3" name="Textplatzhalter 2"/>
          <p:cNvSpPr>
            <a:spLocks noGrp="1"/>
          </p:cNvSpPr>
          <p:nvPr>
            <p:ph type="body" idx="1"/>
          </p:nvPr>
        </p:nvSpPr>
        <p:spPr>
          <a:xfrm>
            <a:off x="889794" y="1278732"/>
            <a:ext cx="5157787" cy="823912"/>
          </a:xfrm>
        </p:spPr>
        <p:txBody>
          <a:bodyPr>
            <a:normAutofit/>
          </a:bodyPr>
          <a:lstStyle/>
          <a:p>
            <a:r>
              <a:rPr lang="de-CH" sz="2800" dirty="0"/>
              <a:t>3D-Sand-Drucker</a:t>
            </a:r>
          </a:p>
        </p:txBody>
      </p:sp>
      <p:sp>
        <p:nvSpPr>
          <p:cNvPr id="4" name="Inhaltsplatzhalter 3"/>
          <p:cNvSpPr>
            <a:spLocks noGrp="1"/>
          </p:cNvSpPr>
          <p:nvPr>
            <p:ph sz="half" idx="2"/>
          </p:nvPr>
        </p:nvSpPr>
        <p:spPr>
          <a:xfrm>
            <a:off x="1014726" y="2102644"/>
            <a:ext cx="10465594" cy="1934633"/>
          </a:xfrm>
        </p:spPr>
        <p:txBody>
          <a:bodyPr>
            <a:normAutofit/>
          </a:bodyPr>
          <a:lstStyle/>
          <a:p>
            <a:pPr marL="0" indent="0">
              <a:lnSpc>
                <a:spcPct val="110000"/>
              </a:lnSpc>
              <a:buNone/>
            </a:pPr>
            <a:r>
              <a:rPr lang="de-CH" sz="2400" dirty="0"/>
              <a:t>Das Material ist Sand, der auf die Druckplatte gestreut wird. Das Sonnenlicht wird durch eine grosse Linse auf dem Druckerdach gebündelt und richtet sich auf die Druckfläche. Das bringt den Sand zum schmelzen. Somit wird der Sand zu Glas. Das wiederholt sich </a:t>
            </a:r>
          </a:p>
        </p:txBody>
      </p:sp>
      <p:pic>
        <p:nvPicPr>
          <p:cNvPr id="6" name="Grafik 5"/>
          <p:cNvPicPr>
            <a:picLocks noChangeAspect="1"/>
          </p:cNvPicPr>
          <p:nvPr/>
        </p:nvPicPr>
        <p:blipFill>
          <a:blip r:embed="rId2"/>
          <a:stretch>
            <a:fillRect/>
          </a:stretch>
        </p:blipFill>
        <p:spPr>
          <a:xfrm>
            <a:off x="1014726" y="3923133"/>
            <a:ext cx="1914741" cy="2670739"/>
          </a:xfrm>
          <a:prstGeom prst="rect">
            <a:avLst/>
          </a:prstGeom>
        </p:spPr>
      </p:pic>
      <p:pic>
        <p:nvPicPr>
          <p:cNvPr id="10" name="Grafik 9"/>
          <p:cNvPicPr>
            <a:picLocks noChangeAspect="1"/>
          </p:cNvPicPr>
          <p:nvPr/>
        </p:nvPicPr>
        <p:blipFill>
          <a:blip r:embed="rId3"/>
          <a:stretch>
            <a:fillRect/>
          </a:stretch>
        </p:blipFill>
        <p:spPr>
          <a:xfrm>
            <a:off x="3468687" y="3923133"/>
            <a:ext cx="1905506" cy="2670739"/>
          </a:xfrm>
          <a:prstGeom prst="rect">
            <a:avLst/>
          </a:prstGeom>
        </p:spPr>
      </p:pic>
      <p:pic>
        <p:nvPicPr>
          <p:cNvPr id="11" name="Grafik 10"/>
          <p:cNvPicPr>
            <a:picLocks noChangeAspect="1"/>
          </p:cNvPicPr>
          <p:nvPr/>
        </p:nvPicPr>
        <p:blipFill>
          <a:blip r:embed="rId4"/>
          <a:stretch>
            <a:fillRect/>
          </a:stretch>
        </p:blipFill>
        <p:spPr>
          <a:xfrm>
            <a:off x="5913413" y="3923133"/>
            <a:ext cx="1914259" cy="2670739"/>
          </a:xfrm>
          <a:prstGeom prst="rect">
            <a:avLst/>
          </a:prstGeom>
        </p:spPr>
      </p:pic>
      <p:pic>
        <p:nvPicPr>
          <p:cNvPr id="12" name="Grafik 11"/>
          <p:cNvPicPr>
            <a:picLocks noChangeAspect="1"/>
          </p:cNvPicPr>
          <p:nvPr/>
        </p:nvPicPr>
        <p:blipFill>
          <a:blip r:embed="rId5"/>
          <a:stretch>
            <a:fillRect/>
          </a:stretch>
        </p:blipFill>
        <p:spPr>
          <a:xfrm>
            <a:off x="8366892" y="3923132"/>
            <a:ext cx="1905448" cy="2670739"/>
          </a:xfrm>
          <a:prstGeom prst="rect">
            <a:avLst/>
          </a:prstGeom>
        </p:spPr>
      </p:pic>
    </p:spTree>
    <p:extLst>
      <p:ext uri="{BB962C8B-B14F-4D97-AF65-F5344CB8AC3E}">
        <p14:creationId xmlns:p14="http://schemas.microsoft.com/office/powerpoint/2010/main" val="880782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3D-Druckverfahren</a:t>
            </a:r>
          </a:p>
        </p:txBody>
      </p:sp>
      <p:sp>
        <p:nvSpPr>
          <p:cNvPr id="3" name="Textplatzhalter 2"/>
          <p:cNvSpPr>
            <a:spLocks noGrp="1"/>
          </p:cNvSpPr>
          <p:nvPr>
            <p:ph type="body" idx="1"/>
          </p:nvPr>
        </p:nvSpPr>
        <p:spPr>
          <a:xfrm>
            <a:off x="889794" y="1278732"/>
            <a:ext cx="5157787" cy="823912"/>
          </a:xfrm>
        </p:spPr>
        <p:txBody>
          <a:bodyPr>
            <a:normAutofit/>
          </a:bodyPr>
          <a:lstStyle/>
          <a:p>
            <a:r>
              <a:rPr lang="de-CH" sz="2800" dirty="0"/>
              <a:t>Schokoladen-Drucker</a:t>
            </a:r>
          </a:p>
        </p:txBody>
      </p:sp>
      <p:sp>
        <p:nvSpPr>
          <p:cNvPr id="4" name="Inhaltsplatzhalter 3"/>
          <p:cNvSpPr>
            <a:spLocks noGrp="1"/>
          </p:cNvSpPr>
          <p:nvPr>
            <p:ph sz="half" idx="2"/>
          </p:nvPr>
        </p:nvSpPr>
        <p:spPr>
          <a:xfrm>
            <a:off x="1014726" y="2102644"/>
            <a:ext cx="4539407" cy="2824956"/>
          </a:xfrm>
        </p:spPr>
        <p:txBody>
          <a:bodyPr>
            <a:normAutofit/>
          </a:bodyPr>
          <a:lstStyle/>
          <a:p>
            <a:pPr marL="0" indent="0">
              <a:lnSpc>
                <a:spcPct val="100000"/>
              </a:lnSpc>
              <a:buNone/>
            </a:pPr>
            <a:r>
              <a:rPr lang="de-CH" sz="2400" dirty="0"/>
              <a:t>Wie beim Kunststoffschmelzverfahren, nur dass statt Kunststoff Schokolade verwendet wird. Diese wird auf der Druckplatte direkt gekühlt.</a:t>
            </a:r>
          </a:p>
        </p:txBody>
      </p:sp>
      <p:pic>
        <p:nvPicPr>
          <p:cNvPr id="5" name="Grafik 4">
            <a:hlinkClick r:id="rId2"/>
          </p:cNvPr>
          <p:cNvPicPr>
            <a:picLocks noChangeAspect="1"/>
          </p:cNvPicPr>
          <p:nvPr/>
        </p:nvPicPr>
        <p:blipFill>
          <a:blip r:embed="rId3"/>
          <a:stretch>
            <a:fillRect/>
          </a:stretch>
        </p:blipFill>
        <p:spPr>
          <a:xfrm>
            <a:off x="6470980" y="1690688"/>
            <a:ext cx="4884408" cy="4688417"/>
          </a:xfrm>
          <a:prstGeom prst="rect">
            <a:avLst/>
          </a:prstGeom>
        </p:spPr>
      </p:pic>
    </p:spTree>
    <p:extLst>
      <p:ext uri="{BB962C8B-B14F-4D97-AF65-F5344CB8AC3E}">
        <p14:creationId xmlns:p14="http://schemas.microsoft.com/office/powerpoint/2010/main" val="3196682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3D-Druck Beispiele</a:t>
            </a:r>
          </a:p>
        </p:txBody>
      </p:sp>
      <p:pic>
        <p:nvPicPr>
          <p:cNvPr id="13" name="Grafik 12"/>
          <p:cNvPicPr>
            <a:picLocks noChangeAspect="1"/>
          </p:cNvPicPr>
          <p:nvPr/>
        </p:nvPicPr>
        <p:blipFill>
          <a:blip r:embed="rId2"/>
          <a:stretch>
            <a:fillRect/>
          </a:stretch>
        </p:blipFill>
        <p:spPr>
          <a:xfrm>
            <a:off x="485341" y="1522449"/>
            <a:ext cx="2581192" cy="2287551"/>
          </a:xfrm>
          <a:prstGeom prst="rect">
            <a:avLst/>
          </a:prstGeom>
        </p:spPr>
      </p:pic>
      <p:pic>
        <p:nvPicPr>
          <p:cNvPr id="14" name="Grafik 13"/>
          <p:cNvPicPr>
            <a:picLocks noChangeAspect="1"/>
          </p:cNvPicPr>
          <p:nvPr/>
        </p:nvPicPr>
        <p:blipFill>
          <a:blip r:embed="rId3"/>
          <a:stretch>
            <a:fillRect/>
          </a:stretch>
        </p:blipFill>
        <p:spPr>
          <a:xfrm>
            <a:off x="3300698" y="1522449"/>
            <a:ext cx="2735211" cy="2389058"/>
          </a:xfrm>
          <a:prstGeom prst="rect">
            <a:avLst/>
          </a:prstGeom>
        </p:spPr>
      </p:pic>
      <p:pic>
        <p:nvPicPr>
          <p:cNvPr id="15" name="Grafik 14"/>
          <p:cNvPicPr>
            <a:picLocks noChangeAspect="1"/>
          </p:cNvPicPr>
          <p:nvPr/>
        </p:nvPicPr>
        <p:blipFill>
          <a:blip r:embed="rId4"/>
          <a:stretch>
            <a:fillRect/>
          </a:stretch>
        </p:blipFill>
        <p:spPr>
          <a:xfrm>
            <a:off x="6173788" y="1522450"/>
            <a:ext cx="2642797" cy="2328512"/>
          </a:xfrm>
          <a:prstGeom prst="rect">
            <a:avLst/>
          </a:prstGeom>
        </p:spPr>
      </p:pic>
      <p:pic>
        <p:nvPicPr>
          <p:cNvPr id="16" name="Grafik 15"/>
          <p:cNvPicPr>
            <a:picLocks noChangeAspect="1"/>
          </p:cNvPicPr>
          <p:nvPr/>
        </p:nvPicPr>
        <p:blipFill>
          <a:blip r:embed="rId5"/>
          <a:stretch>
            <a:fillRect/>
          </a:stretch>
        </p:blipFill>
        <p:spPr>
          <a:xfrm>
            <a:off x="9144001" y="1480140"/>
            <a:ext cx="2736629" cy="2413132"/>
          </a:xfrm>
          <a:prstGeom prst="rect">
            <a:avLst/>
          </a:prstGeom>
        </p:spPr>
      </p:pic>
      <p:pic>
        <p:nvPicPr>
          <p:cNvPr id="17" name="Grafik 16"/>
          <p:cNvPicPr>
            <a:picLocks noChangeAspect="1"/>
          </p:cNvPicPr>
          <p:nvPr/>
        </p:nvPicPr>
        <p:blipFill>
          <a:blip r:embed="rId6"/>
          <a:stretch>
            <a:fillRect/>
          </a:stretch>
        </p:blipFill>
        <p:spPr>
          <a:xfrm>
            <a:off x="485341" y="4076700"/>
            <a:ext cx="2672992" cy="2324100"/>
          </a:xfrm>
          <a:prstGeom prst="rect">
            <a:avLst/>
          </a:prstGeom>
        </p:spPr>
      </p:pic>
      <p:pic>
        <p:nvPicPr>
          <p:cNvPr id="18" name="Grafik 17"/>
          <p:cNvPicPr>
            <a:picLocks noChangeAspect="1"/>
          </p:cNvPicPr>
          <p:nvPr/>
        </p:nvPicPr>
        <p:blipFill>
          <a:blip r:embed="rId7"/>
          <a:stretch>
            <a:fillRect/>
          </a:stretch>
        </p:blipFill>
        <p:spPr>
          <a:xfrm>
            <a:off x="3324761" y="4076701"/>
            <a:ext cx="2627671" cy="2324100"/>
          </a:xfrm>
          <a:prstGeom prst="rect">
            <a:avLst/>
          </a:prstGeom>
        </p:spPr>
      </p:pic>
      <p:pic>
        <p:nvPicPr>
          <p:cNvPr id="19" name="Grafik 18"/>
          <p:cNvPicPr>
            <a:picLocks noChangeAspect="1"/>
          </p:cNvPicPr>
          <p:nvPr/>
        </p:nvPicPr>
        <p:blipFill>
          <a:blip r:embed="rId8"/>
          <a:stretch>
            <a:fillRect/>
          </a:stretch>
        </p:blipFill>
        <p:spPr>
          <a:xfrm>
            <a:off x="6183793" y="4076700"/>
            <a:ext cx="2654808" cy="2324100"/>
          </a:xfrm>
          <a:prstGeom prst="rect">
            <a:avLst/>
          </a:prstGeom>
        </p:spPr>
      </p:pic>
      <p:pic>
        <p:nvPicPr>
          <p:cNvPr id="20" name="Grafik 19"/>
          <p:cNvPicPr>
            <a:picLocks noChangeAspect="1"/>
          </p:cNvPicPr>
          <p:nvPr/>
        </p:nvPicPr>
        <p:blipFill>
          <a:blip r:embed="rId9"/>
          <a:stretch>
            <a:fillRect/>
          </a:stretch>
        </p:blipFill>
        <p:spPr>
          <a:xfrm>
            <a:off x="9144001" y="4076701"/>
            <a:ext cx="2645589" cy="2324100"/>
          </a:xfrm>
          <a:prstGeom prst="rect">
            <a:avLst/>
          </a:prstGeom>
        </p:spPr>
      </p:pic>
    </p:spTree>
    <p:extLst>
      <p:ext uri="{BB962C8B-B14F-4D97-AF65-F5344CB8AC3E}">
        <p14:creationId xmlns:p14="http://schemas.microsoft.com/office/powerpoint/2010/main" val="3797997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636295" y="434990"/>
            <a:ext cx="8521115" cy="5845244"/>
          </a:xfrm>
          <a:prstGeom prst="rect">
            <a:avLst/>
          </a:prstGeom>
        </p:spPr>
      </p:pic>
    </p:spTree>
    <p:extLst>
      <p:ext uri="{BB962C8B-B14F-4D97-AF65-F5344CB8AC3E}">
        <p14:creationId xmlns:p14="http://schemas.microsoft.com/office/powerpoint/2010/main" val="2361397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069433" y="666889"/>
            <a:ext cx="7727030" cy="5300524"/>
          </a:xfrm>
          <a:prstGeom prst="rect">
            <a:avLst/>
          </a:prstGeom>
        </p:spPr>
      </p:pic>
    </p:spTree>
    <p:extLst>
      <p:ext uri="{BB962C8B-B14F-4D97-AF65-F5344CB8AC3E}">
        <p14:creationId xmlns:p14="http://schemas.microsoft.com/office/powerpoint/2010/main" val="1134118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828800" y="490668"/>
            <a:ext cx="8105775" cy="5581520"/>
          </a:xfrm>
          <a:prstGeom prst="rect">
            <a:avLst/>
          </a:prstGeom>
        </p:spPr>
      </p:pic>
    </p:spTree>
    <p:extLst>
      <p:ext uri="{BB962C8B-B14F-4D97-AF65-F5344CB8AC3E}">
        <p14:creationId xmlns:p14="http://schemas.microsoft.com/office/powerpoint/2010/main" val="283920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133600" y="681037"/>
            <a:ext cx="7924800" cy="5495925"/>
          </a:xfrm>
          <a:prstGeom prst="rect">
            <a:avLst/>
          </a:prstGeom>
        </p:spPr>
      </p:pic>
    </p:spTree>
    <p:extLst>
      <p:ext uri="{BB962C8B-B14F-4D97-AF65-F5344CB8AC3E}">
        <p14:creationId xmlns:p14="http://schemas.microsoft.com/office/powerpoint/2010/main" val="465303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133600" y="681037"/>
            <a:ext cx="7924800" cy="5495925"/>
          </a:xfrm>
          <a:prstGeom prst="rect">
            <a:avLst/>
          </a:prstGeom>
        </p:spPr>
      </p:pic>
    </p:spTree>
    <p:extLst>
      <p:ext uri="{BB962C8B-B14F-4D97-AF65-F5344CB8AC3E}">
        <p14:creationId xmlns:p14="http://schemas.microsoft.com/office/powerpoint/2010/main" val="539122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133600" y="681037"/>
            <a:ext cx="7924800" cy="5495925"/>
          </a:xfrm>
          <a:prstGeom prst="rect">
            <a:avLst/>
          </a:prstGeom>
        </p:spPr>
      </p:pic>
    </p:spTree>
    <p:extLst>
      <p:ext uri="{BB962C8B-B14F-4D97-AF65-F5344CB8AC3E}">
        <p14:creationId xmlns:p14="http://schemas.microsoft.com/office/powerpoint/2010/main" val="1660193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133600" y="681037"/>
            <a:ext cx="7924800" cy="5495925"/>
          </a:xfrm>
          <a:prstGeom prst="rect">
            <a:avLst/>
          </a:prstGeom>
        </p:spPr>
      </p:pic>
    </p:spTree>
    <p:extLst>
      <p:ext uri="{BB962C8B-B14F-4D97-AF65-F5344CB8AC3E}">
        <p14:creationId xmlns:p14="http://schemas.microsoft.com/office/powerpoint/2010/main" val="592471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499192" y="797605"/>
            <a:ext cx="4654866" cy="5078313"/>
          </a:xfrm>
          <a:prstGeom prst="rect">
            <a:avLst/>
          </a:prstGeom>
        </p:spPr>
        <p:txBody>
          <a:bodyPr wrap="square">
            <a:spAutoFit/>
          </a:bodyPr>
          <a:lstStyle/>
          <a:p>
            <a:r>
              <a:rPr lang="de-CH" sz="2800" dirty="0"/>
              <a:t>Wie geht das?</a:t>
            </a:r>
          </a:p>
          <a:p>
            <a:endParaRPr lang="de-CH" sz="2800" dirty="0"/>
          </a:p>
          <a:p>
            <a:pPr marL="342900" indent="-342900">
              <a:buAutoNum type="arabicPeriod"/>
            </a:pPr>
            <a:r>
              <a:rPr lang="de-CH" sz="2800" dirty="0"/>
              <a:t>Schritt:</a:t>
            </a:r>
          </a:p>
          <a:p>
            <a:r>
              <a:rPr lang="de-CH" sz="2400" dirty="0"/>
              <a:t>Ein 3D-Datei muss vorhanden sein.</a:t>
            </a:r>
          </a:p>
          <a:p>
            <a:endParaRPr lang="de-CH" sz="2400" dirty="0"/>
          </a:p>
          <a:p>
            <a:r>
              <a:rPr lang="de-CH" sz="2400" dirty="0"/>
              <a:t>Entweder man zeichnet es mit </a:t>
            </a:r>
            <a:r>
              <a:rPr lang="de-CH" sz="2400" b="1" dirty="0"/>
              <a:t>CAD</a:t>
            </a:r>
            <a:r>
              <a:rPr lang="de-CH" sz="2400" dirty="0"/>
              <a:t> oder einer 3D-Grafiksoftware oder man </a:t>
            </a:r>
            <a:r>
              <a:rPr lang="de-CH" sz="2400" b="1" dirty="0"/>
              <a:t>scannt</a:t>
            </a:r>
            <a:r>
              <a:rPr lang="de-CH" sz="2400" dirty="0"/>
              <a:t> es ein.</a:t>
            </a:r>
          </a:p>
          <a:p>
            <a:endParaRPr lang="de-CH" sz="2400" dirty="0"/>
          </a:p>
          <a:p>
            <a:r>
              <a:rPr lang="de-CH" sz="2400" dirty="0"/>
              <a:t>Eine weiter Möglichkeit ist es, sich ein fertiges Modell aus dem Internet zu suchen. </a:t>
            </a:r>
          </a:p>
          <a:p>
            <a:r>
              <a:rPr lang="de-CH" sz="2400" i="1" dirty="0"/>
              <a:t>(z.B. </a:t>
            </a:r>
            <a:r>
              <a:rPr lang="de-CH" sz="2400" i="1" dirty="0">
                <a:hlinkClick r:id="rId2"/>
              </a:rPr>
              <a:t>www.thingiverse.com</a:t>
            </a:r>
            <a:r>
              <a:rPr lang="de-CH" sz="2400" i="1" dirty="0"/>
              <a:t>)</a:t>
            </a:r>
          </a:p>
        </p:txBody>
      </p:sp>
      <p:pic>
        <p:nvPicPr>
          <p:cNvPr id="4" name="Grafik 3"/>
          <p:cNvPicPr>
            <a:picLocks noChangeAspect="1"/>
          </p:cNvPicPr>
          <p:nvPr/>
        </p:nvPicPr>
        <p:blipFill>
          <a:blip r:embed="rId3"/>
          <a:stretch>
            <a:fillRect/>
          </a:stretch>
        </p:blipFill>
        <p:spPr>
          <a:xfrm>
            <a:off x="6249417" y="632011"/>
            <a:ext cx="5408061" cy="2981631"/>
          </a:xfrm>
          <a:prstGeom prst="rect">
            <a:avLst/>
          </a:prstGeom>
        </p:spPr>
      </p:pic>
      <p:pic>
        <p:nvPicPr>
          <p:cNvPr id="5" name="Grafik 4"/>
          <p:cNvPicPr>
            <a:picLocks noChangeAspect="1"/>
          </p:cNvPicPr>
          <p:nvPr/>
        </p:nvPicPr>
        <p:blipFill>
          <a:blip r:embed="rId4"/>
          <a:stretch>
            <a:fillRect/>
          </a:stretch>
        </p:blipFill>
        <p:spPr>
          <a:xfrm>
            <a:off x="7772400" y="3748720"/>
            <a:ext cx="3203481" cy="2947916"/>
          </a:xfrm>
          <a:prstGeom prst="rect">
            <a:avLst/>
          </a:prstGeom>
        </p:spPr>
      </p:pic>
    </p:spTree>
    <p:extLst>
      <p:ext uri="{BB962C8B-B14F-4D97-AF65-F5344CB8AC3E}">
        <p14:creationId xmlns:p14="http://schemas.microsoft.com/office/powerpoint/2010/main" val="502127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133600" y="681037"/>
            <a:ext cx="7924800" cy="5495925"/>
          </a:xfrm>
          <a:prstGeom prst="rect">
            <a:avLst/>
          </a:prstGeom>
        </p:spPr>
      </p:pic>
    </p:spTree>
    <p:extLst>
      <p:ext uri="{BB962C8B-B14F-4D97-AF65-F5344CB8AC3E}">
        <p14:creationId xmlns:p14="http://schemas.microsoft.com/office/powerpoint/2010/main" val="809316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133600" y="681037"/>
            <a:ext cx="7924800" cy="5495925"/>
          </a:xfrm>
          <a:prstGeom prst="rect">
            <a:avLst/>
          </a:prstGeom>
        </p:spPr>
      </p:pic>
    </p:spTree>
    <p:extLst>
      <p:ext uri="{BB962C8B-B14F-4D97-AF65-F5344CB8AC3E}">
        <p14:creationId xmlns:p14="http://schemas.microsoft.com/office/powerpoint/2010/main" val="1946028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133600" y="681037"/>
            <a:ext cx="7924800" cy="5495925"/>
          </a:xfrm>
          <a:prstGeom prst="rect">
            <a:avLst/>
          </a:prstGeom>
        </p:spPr>
      </p:pic>
    </p:spTree>
    <p:extLst>
      <p:ext uri="{BB962C8B-B14F-4D97-AF65-F5344CB8AC3E}">
        <p14:creationId xmlns:p14="http://schemas.microsoft.com/office/powerpoint/2010/main" val="1856009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01005" y="1209425"/>
            <a:ext cx="2886241" cy="4351338"/>
          </a:xfrm>
        </p:spPr>
      </p:pic>
    </p:spTree>
    <p:extLst>
      <p:ext uri="{BB962C8B-B14F-4D97-AF65-F5344CB8AC3E}">
        <p14:creationId xmlns:p14="http://schemas.microsoft.com/office/powerpoint/2010/main" val="58627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5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sz="2800" b="1" dirty="0"/>
              <a:t>Was ist CAD</a:t>
            </a:r>
          </a:p>
        </p:txBody>
      </p:sp>
      <p:sp>
        <p:nvSpPr>
          <p:cNvPr id="3" name="Inhaltsplatzhalter 2"/>
          <p:cNvSpPr>
            <a:spLocks noGrp="1"/>
          </p:cNvSpPr>
          <p:nvPr>
            <p:ph sz="half" idx="1"/>
          </p:nvPr>
        </p:nvSpPr>
        <p:spPr>
          <a:xfrm>
            <a:off x="838200" y="1825625"/>
            <a:ext cx="4744453" cy="3372017"/>
          </a:xfrm>
        </p:spPr>
        <p:txBody>
          <a:bodyPr>
            <a:normAutofit/>
          </a:bodyPr>
          <a:lstStyle/>
          <a:p>
            <a:pPr marL="0" indent="0">
              <a:buNone/>
            </a:pPr>
            <a:r>
              <a:rPr lang="de-CH" sz="2400" b="1" dirty="0"/>
              <a:t>CAD </a:t>
            </a:r>
          </a:p>
          <a:p>
            <a:pPr marL="0" indent="0">
              <a:buNone/>
            </a:pPr>
            <a:r>
              <a:rPr lang="de-CH" sz="2400" dirty="0"/>
              <a:t>= Computer </a:t>
            </a:r>
            <a:r>
              <a:rPr lang="de-CH" sz="2400" dirty="0" err="1"/>
              <a:t>Aided</a:t>
            </a:r>
            <a:r>
              <a:rPr lang="de-CH" sz="2400" dirty="0"/>
              <a:t> Design = </a:t>
            </a:r>
            <a:r>
              <a:rPr lang="de-CH" sz="2400" dirty="0" err="1"/>
              <a:t>RechenunterstütztesKonstruieren</a:t>
            </a:r>
            <a:r>
              <a:rPr lang="de-CH" sz="2400" dirty="0"/>
              <a:t>.</a:t>
            </a:r>
          </a:p>
          <a:p>
            <a:pPr marL="0" indent="0">
              <a:buNone/>
            </a:pPr>
            <a:r>
              <a:rPr lang="de-CH" sz="2400" dirty="0"/>
              <a:t>CAD arbeitet mit Vektorgrafik im Gegensatz zu Bildbearbeitungs-Programmen, die mit Pixelgrafik arbeiten.</a:t>
            </a:r>
          </a:p>
        </p:txBody>
      </p:sp>
      <p:pic>
        <p:nvPicPr>
          <p:cNvPr id="5" name="Grafik 4"/>
          <p:cNvPicPr>
            <a:picLocks noChangeAspect="1"/>
          </p:cNvPicPr>
          <p:nvPr/>
        </p:nvPicPr>
        <p:blipFill>
          <a:blip r:embed="rId2"/>
          <a:stretch>
            <a:fillRect/>
          </a:stretch>
        </p:blipFill>
        <p:spPr>
          <a:xfrm>
            <a:off x="6299200" y="461011"/>
            <a:ext cx="5348936" cy="4001837"/>
          </a:xfrm>
          <a:prstGeom prst="rect">
            <a:avLst/>
          </a:prstGeom>
        </p:spPr>
      </p:pic>
      <p:pic>
        <p:nvPicPr>
          <p:cNvPr id="6" name="Grafik 5" descr="Ein Bild, das Gebäude enthält.&#10;&#10;Mit hoher Zuverlässigkeit generierte Beschreibu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4495" y="3322070"/>
            <a:ext cx="5632106" cy="3211579"/>
          </a:xfrm>
          <a:prstGeom prst="rect">
            <a:avLst/>
          </a:prstGeom>
        </p:spPr>
      </p:pic>
    </p:spTree>
    <p:extLst>
      <p:ext uri="{BB962C8B-B14F-4D97-AF65-F5344CB8AC3E}">
        <p14:creationId xmlns:p14="http://schemas.microsoft.com/office/powerpoint/2010/main" val="170553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sz="2800" dirty="0"/>
              <a:t>Welches Programm erstellt 3D-Objekte</a:t>
            </a:r>
          </a:p>
        </p:txBody>
      </p:sp>
      <p:sp>
        <p:nvSpPr>
          <p:cNvPr id="3" name="Inhaltsplatzhalter 2"/>
          <p:cNvSpPr>
            <a:spLocks noGrp="1"/>
          </p:cNvSpPr>
          <p:nvPr>
            <p:ph idx="1"/>
          </p:nvPr>
        </p:nvSpPr>
        <p:spPr>
          <a:xfrm>
            <a:off x="838200" y="1825625"/>
            <a:ext cx="10515600" cy="4710642"/>
          </a:xfrm>
        </p:spPr>
        <p:txBody>
          <a:bodyPr>
            <a:normAutofit lnSpcReduction="10000"/>
          </a:bodyPr>
          <a:lstStyle/>
          <a:p>
            <a:pPr marL="0" indent="0">
              <a:buNone/>
            </a:pPr>
            <a:r>
              <a:rPr lang="de-CH" sz="2400" dirty="0"/>
              <a:t>Welches Programm ich verwende, kommt auf die Branche an und auf den Entscheid mit welchen anderen Programmen ich es importieren und exportieren kann.</a:t>
            </a:r>
          </a:p>
          <a:p>
            <a:pPr marL="0" indent="0">
              <a:buNone/>
            </a:pPr>
            <a:r>
              <a:rPr lang="de-CH" sz="2400" dirty="0"/>
              <a:t>Ein weiterer Faktor ist, ob ich eine kostenpflichtige oder eine Gratislösung wünsche.</a:t>
            </a:r>
          </a:p>
          <a:p>
            <a:pPr marL="0" indent="0">
              <a:buNone/>
            </a:pPr>
            <a:r>
              <a:rPr lang="de-CH" sz="2400" dirty="0"/>
              <a:t>Es gibt eine Vielzahl von CAD Programmen.</a:t>
            </a:r>
          </a:p>
          <a:p>
            <a:pPr marL="0" indent="0">
              <a:buNone/>
            </a:pPr>
            <a:r>
              <a:rPr lang="de-CH" sz="2400" dirty="0"/>
              <a:t>Vier Beispiele</a:t>
            </a:r>
          </a:p>
          <a:p>
            <a:r>
              <a:rPr lang="de-CH" sz="2400" b="1" dirty="0" err="1"/>
              <a:t>TinkerCAD</a:t>
            </a:r>
            <a:r>
              <a:rPr lang="de-CH" sz="2400" b="1"/>
              <a:t> </a:t>
            </a:r>
            <a:r>
              <a:rPr lang="de-CH" sz="2400"/>
              <a:t>für </a:t>
            </a:r>
            <a:r>
              <a:rPr lang="de-CH" sz="2400" dirty="0"/>
              <a:t>einfache Teile zum 3D-Drucken. (gratis)</a:t>
            </a:r>
          </a:p>
          <a:p>
            <a:r>
              <a:rPr lang="de-CH" sz="2400" b="1" dirty="0" err="1"/>
              <a:t>SketchUP</a:t>
            </a:r>
            <a:r>
              <a:rPr lang="de-CH" sz="2400" b="1" dirty="0"/>
              <a:t> </a:t>
            </a:r>
            <a:r>
              <a:rPr lang="de-CH" sz="2400" dirty="0"/>
              <a:t>für einfache 3D-Geometrien und viele Musterdateien. (gratis)</a:t>
            </a:r>
          </a:p>
          <a:p>
            <a:pPr>
              <a:lnSpc>
                <a:spcPct val="100000"/>
              </a:lnSpc>
            </a:pPr>
            <a:r>
              <a:rPr lang="de-CH" sz="2400" b="1" dirty="0"/>
              <a:t>AutoCAD</a:t>
            </a:r>
            <a:r>
              <a:rPr lang="de-CH" sz="2400" dirty="0"/>
              <a:t> für 2D Technische Zeichnungen und 3D-Konstruktionen. (Studentenlizenz gratis, sonst teuer)</a:t>
            </a:r>
          </a:p>
          <a:p>
            <a:pPr>
              <a:lnSpc>
                <a:spcPct val="100000"/>
              </a:lnSpc>
            </a:pPr>
            <a:r>
              <a:rPr lang="de-CH" sz="2400" b="1" dirty="0"/>
              <a:t>Blender</a:t>
            </a:r>
            <a:r>
              <a:rPr lang="de-CH" sz="2400" dirty="0"/>
              <a:t> für 3D-Modellieren, 3D-Visualisierungen, 3D-Animation (gratis, schwierig zu lernen)</a:t>
            </a:r>
          </a:p>
          <a:p>
            <a:pPr>
              <a:lnSpc>
                <a:spcPct val="100000"/>
              </a:lnSpc>
            </a:pPr>
            <a:endParaRPr lang="de-CH" sz="2400" dirty="0"/>
          </a:p>
        </p:txBody>
      </p:sp>
    </p:spTree>
    <p:extLst>
      <p:ext uri="{BB962C8B-B14F-4D97-AF65-F5344CB8AC3E}">
        <p14:creationId xmlns:p14="http://schemas.microsoft.com/office/powerpoint/2010/main" val="2411324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499191" y="637952"/>
            <a:ext cx="4061637" cy="4616648"/>
          </a:xfrm>
          <a:prstGeom prst="rect">
            <a:avLst/>
          </a:prstGeom>
        </p:spPr>
        <p:txBody>
          <a:bodyPr wrap="square">
            <a:spAutoFit/>
          </a:bodyPr>
          <a:lstStyle/>
          <a:p>
            <a:r>
              <a:rPr lang="de-CH" sz="2800" dirty="0"/>
              <a:t>Überblick</a:t>
            </a:r>
          </a:p>
          <a:p>
            <a:endParaRPr lang="de-CH" sz="2800" dirty="0"/>
          </a:p>
          <a:p>
            <a:r>
              <a:rPr lang="de-CH" sz="2800" dirty="0"/>
              <a:t>2. Schritt</a:t>
            </a:r>
          </a:p>
          <a:p>
            <a:endParaRPr lang="de-CH" dirty="0"/>
          </a:p>
          <a:p>
            <a:r>
              <a:rPr lang="de-CH" sz="2400" dirty="0"/>
              <a:t>Man exportiert das Modell aus dem CAD-Programm in eine </a:t>
            </a:r>
            <a:r>
              <a:rPr lang="de-CH" sz="2400" b="1" dirty="0"/>
              <a:t>STL-Datei</a:t>
            </a:r>
            <a:r>
              <a:rPr lang="de-CH" sz="2400" dirty="0"/>
              <a:t>.</a:t>
            </a:r>
          </a:p>
          <a:p>
            <a:endParaRPr lang="de-CH" sz="2400" dirty="0"/>
          </a:p>
          <a:p>
            <a:r>
              <a:rPr lang="de-CH" sz="2400" dirty="0"/>
              <a:t>STL-Dateien sind die Schnittstelle zwischen </a:t>
            </a:r>
            <a:r>
              <a:rPr lang="de-CH" sz="2400" b="1" dirty="0"/>
              <a:t>CAD</a:t>
            </a:r>
            <a:r>
              <a:rPr lang="de-CH" sz="2400" dirty="0"/>
              <a:t> und dem </a:t>
            </a:r>
            <a:r>
              <a:rPr lang="de-CH" sz="2400" b="1" dirty="0"/>
              <a:t>G-Code</a:t>
            </a:r>
            <a:r>
              <a:rPr lang="de-CH" sz="2400" dirty="0"/>
              <a:t>, den der Drucker liest. </a:t>
            </a:r>
          </a:p>
        </p:txBody>
      </p:sp>
      <p:pic>
        <p:nvPicPr>
          <p:cNvPr id="2" name="Grafik 1"/>
          <p:cNvPicPr>
            <a:picLocks noChangeAspect="1"/>
          </p:cNvPicPr>
          <p:nvPr/>
        </p:nvPicPr>
        <p:blipFill>
          <a:blip r:embed="rId2"/>
          <a:stretch>
            <a:fillRect/>
          </a:stretch>
        </p:blipFill>
        <p:spPr>
          <a:xfrm>
            <a:off x="5763696" y="1107094"/>
            <a:ext cx="5657850" cy="5095875"/>
          </a:xfrm>
          <a:prstGeom prst="rect">
            <a:avLst/>
          </a:prstGeom>
        </p:spPr>
      </p:pic>
    </p:spTree>
    <p:extLst>
      <p:ext uri="{BB962C8B-B14F-4D97-AF65-F5344CB8AC3E}">
        <p14:creationId xmlns:p14="http://schemas.microsoft.com/office/powerpoint/2010/main" val="2173738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499191" y="637952"/>
            <a:ext cx="4061637" cy="5355312"/>
          </a:xfrm>
          <a:prstGeom prst="rect">
            <a:avLst/>
          </a:prstGeom>
        </p:spPr>
        <p:txBody>
          <a:bodyPr wrap="square">
            <a:spAutoFit/>
          </a:bodyPr>
          <a:lstStyle/>
          <a:p>
            <a:r>
              <a:rPr lang="de-CH" sz="2800" dirty="0"/>
              <a:t>Überblick</a:t>
            </a:r>
          </a:p>
          <a:p>
            <a:endParaRPr lang="de-CH" sz="2800" dirty="0"/>
          </a:p>
          <a:p>
            <a:r>
              <a:rPr lang="de-CH" sz="2800" dirty="0"/>
              <a:t>3. Schritt</a:t>
            </a:r>
          </a:p>
          <a:p>
            <a:endParaRPr lang="de-CH" dirty="0"/>
          </a:p>
          <a:p>
            <a:r>
              <a:rPr lang="de-CH" sz="2400" dirty="0"/>
              <a:t>Aus der STL-Datei erzeugt man einen G-Code. Das heisst die STL-Datei wird in viel Schichten geschnitten. Diese Schichten kann der Drucke Schicht für Schicht ausdrucken. </a:t>
            </a:r>
          </a:p>
          <a:p>
            <a:endParaRPr lang="de-CH" sz="2400" dirty="0"/>
          </a:p>
          <a:p>
            <a:r>
              <a:rPr lang="de-CH" sz="2400" dirty="0"/>
              <a:t>Für diese Vorbereitung werden spezielle Programme eingesetzt, z.B. </a:t>
            </a:r>
            <a:r>
              <a:rPr lang="de-CH" sz="2400" b="1" dirty="0" err="1"/>
              <a:t>Cura</a:t>
            </a:r>
            <a:r>
              <a:rPr lang="de-CH" sz="2400" dirty="0"/>
              <a:t>.</a:t>
            </a:r>
          </a:p>
        </p:txBody>
      </p:sp>
      <p:pic>
        <p:nvPicPr>
          <p:cNvPr id="2" name="Grafik 1"/>
          <p:cNvPicPr>
            <a:picLocks noChangeAspect="1"/>
          </p:cNvPicPr>
          <p:nvPr/>
        </p:nvPicPr>
        <p:blipFill>
          <a:blip r:embed="rId2"/>
          <a:stretch>
            <a:fillRect/>
          </a:stretch>
        </p:blipFill>
        <p:spPr>
          <a:xfrm>
            <a:off x="5560828" y="401444"/>
            <a:ext cx="6605032" cy="5239330"/>
          </a:xfrm>
          <a:prstGeom prst="rect">
            <a:avLst/>
          </a:prstGeom>
        </p:spPr>
      </p:pic>
      <p:pic>
        <p:nvPicPr>
          <p:cNvPr id="4" name="Grafik 3"/>
          <p:cNvPicPr>
            <a:picLocks noChangeAspect="1"/>
          </p:cNvPicPr>
          <p:nvPr/>
        </p:nvPicPr>
        <p:blipFill>
          <a:blip r:embed="rId3"/>
          <a:stretch>
            <a:fillRect/>
          </a:stretch>
        </p:blipFill>
        <p:spPr>
          <a:xfrm>
            <a:off x="6513708" y="2445250"/>
            <a:ext cx="4343229" cy="3911831"/>
          </a:xfrm>
          <a:prstGeom prst="rect">
            <a:avLst/>
          </a:prstGeom>
        </p:spPr>
      </p:pic>
    </p:spTree>
    <p:extLst>
      <p:ext uri="{BB962C8B-B14F-4D97-AF65-F5344CB8AC3E}">
        <p14:creationId xmlns:p14="http://schemas.microsoft.com/office/powerpoint/2010/main" val="149069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499191" y="637952"/>
            <a:ext cx="4061637" cy="4093428"/>
          </a:xfrm>
          <a:prstGeom prst="rect">
            <a:avLst/>
          </a:prstGeom>
        </p:spPr>
        <p:txBody>
          <a:bodyPr wrap="square">
            <a:spAutoFit/>
          </a:bodyPr>
          <a:lstStyle/>
          <a:p>
            <a:r>
              <a:rPr lang="de-CH" sz="2800" dirty="0"/>
              <a:t>Überblick</a:t>
            </a:r>
          </a:p>
          <a:p>
            <a:endParaRPr lang="de-CH" dirty="0"/>
          </a:p>
          <a:p>
            <a:r>
              <a:rPr lang="de-CH" sz="2800" dirty="0"/>
              <a:t>4. Schritt</a:t>
            </a:r>
          </a:p>
          <a:p>
            <a:endParaRPr lang="de-CH" dirty="0"/>
          </a:p>
          <a:p>
            <a:r>
              <a:rPr lang="de-CH" sz="2400" dirty="0"/>
              <a:t>Die Druckersoftware liest den G-Code und steuert die Bewegungen von Druckkopf und Grundplatte.</a:t>
            </a:r>
          </a:p>
          <a:p>
            <a:r>
              <a:rPr lang="de-CH" sz="2400" dirty="0"/>
              <a:t>So wird Schicht für Schicht ausgedruckt.</a:t>
            </a:r>
          </a:p>
          <a:p>
            <a:r>
              <a:rPr lang="de-CH" sz="2400" dirty="0"/>
              <a:t>Fertig ist das 3D-Model.</a:t>
            </a:r>
          </a:p>
        </p:txBody>
      </p:sp>
      <p:pic>
        <p:nvPicPr>
          <p:cNvPr id="2" name="Grafik 1"/>
          <p:cNvPicPr>
            <a:picLocks noChangeAspect="1"/>
          </p:cNvPicPr>
          <p:nvPr/>
        </p:nvPicPr>
        <p:blipFill>
          <a:blip r:embed="rId2"/>
          <a:stretch>
            <a:fillRect/>
          </a:stretch>
        </p:blipFill>
        <p:spPr>
          <a:xfrm>
            <a:off x="7796680" y="801188"/>
            <a:ext cx="2947491" cy="2682121"/>
          </a:xfrm>
          <a:prstGeom prst="rect">
            <a:avLst/>
          </a:prstGeom>
        </p:spPr>
      </p:pic>
      <p:pic>
        <p:nvPicPr>
          <p:cNvPr id="4" name="Grafik 3"/>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15573" r="13483"/>
          <a:stretch/>
        </p:blipFill>
        <p:spPr>
          <a:xfrm>
            <a:off x="7796680" y="3753394"/>
            <a:ext cx="2952206" cy="2774210"/>
          </a:xfrm>
          <a:prstGeom prst="rect">
            <a:avLst/>
          </a:prstGeom>
        </p:spPr>
      </p:pic>
    </p:spTree>
    <p:extLst>
      <p:ext uri="{BB962C8B-B14F-4D97-AF65-F5344CB8AC3E}">
        <p14:creationId xmlns:p14="http://schemas.microsoft.com/office/powerpoint/2010/main" val="2629548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sz="2800" b="1" dirty="0"/>
              <a:t>3D-Druck - Grundprinzip</a:t>
            </a:r>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1994067"/>
            <a:ext cx="5004038" cy="4351338"/>
          </a:xfrm>
        </p:spPr>
      </p:pic>
      <p:pic>
        <p:nvPicPr>
          <p:cNvPr id="6" name="Grafik 5">
            <a:hlinkClick r:id="rId3"/>
          </p:cNvPr>
          <p:cNvPicPr>
            <a:picLocks noChangeAspect="1"/>
          </p:cNvPicPr>
          <p:nvPr/>
        </p:nvPicPr>
        <p:blipFill>
          <a:blip r:embed="rId4"/>
          <a:stretch>
            <a:fillRect/>
          </a:stretch>
        </p:blipFill>
        <p:spPr>
          <a:xfrm>
            <a:off x="838200" y="1690688"/>
            <a:ext cx="4762500" cy="4114800"/>
          </a:xfrm>
          <a:prstGeom prst="rect">
            <a:avLst/>
          </a:prstGeom>
        </p:spPr>
      </p:pic>
    </p:spTree>
    <p:extLst>
      <p:ext uri="{BB962C8B-B14F-4D97-AF65-F5344CB8AC3E}">
        <p14:creationId xmlns:p14="http://schemas.microsoft.com/office/powerpoint/2010/main" val="38393074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731</Words>
  <Application>Microsoft Office PowerPoint</Application>
  <PresentationFormat>Breitbild</PresentationFormat>
  <Paragraphs>92</Paragraphs>
  <Slides>33</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33</vt:i4>
      </vt:variant>
    </vt:vector>
  </HeadingPairs>
  <TitlesOfParts>
    <vt:vector size="37" baseType="lpstr">
      <vt:lpstr>Arial</vt:lpstr>
      <vt:lpstr>Calibri</vt:lpstr>
      <vt:lpstr>Calibri Light</vt:lpstr>
      <vt:lpstr>Office Theme</vt:lpstr>
      <vt:lpstr>3D-Drucken</vt:lpstr>
      <vt:lpstr>PowerPoint-Präsentation</vt:lpstr>
      <vt:lpstr>PowerPoint-Präsentation</vt:lpstr>
      <vt:lpstr>Was ist CAD</vt:lpstr>
      <vt:lpstr>Welches Programm erstellt 3D-Objekte</vt:lpstr>
      <vt:lpstr>PowerPoint-Präsentation</vt:lpstr>
      <vt:lpstr>PowerPoint-Präsentation</vt:lpstr>
      <vt:lpstr>PowerPoint-Präsentation</vt:lpstr>
      <vt:lpstr>3D-Druck - Grundprinzip</vt:lpstr>
      <vt:lpstr>3D-Druckverfahren</vt:lpstr>
      <vt:lpstr>Stereolithografie Werkstoff: Epoxidharz Druckkopf: Laserstrahl (kann von oben oder unten geführt werden)</vt:lpstr>
      <vt:lpstr>3D-Druckverfahren</vt:lpstr>
      <vt:lpstr>3D-Druckverfahren</vt:lpstr>
      <vt:lpstr>3D-Druckverfahren</vt:lpstr>
      <vt:lpstr>3D-Druckverfahren</vt:lpstr>
      <vt:lpstr>3D-Druckverfahren</vt:lpstr>
      <vt:lpstr>3D-Druckverfahren</vt:lpstr>
      <vt:lpstr>3D-Druckverfahren</vt:lpstr>
      <vt:lpstr>3D-Druckverfahren</vt:lpstr>
      <vt:lpstr>3D-Druckverfahren</vt:lpstr>
      <vt:lpstr>3D-Druckverfahren</vt:lpstr>
      <vt:lpstr>3D-Druck Beispiele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3D Drucken</dc:title>
  <dc:creator>Graefler</dc:creator>
  <cp:lastModifiedBy>Dieter Huber</cp:lastModifiedBy>
  <cp:revision>33</cp:revision>
  <dcterms:created xsi:type="dcterms:W3CDTF">2017-05-29T07:47:37Z</dcterms:created>
  <dcterms:modified xsi:type="dcterms:W3CDTF">2017-05-31T04:38:02Z</dcterms:modified>
</cp:coreProperties>
</file>